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Inter Bold" charset="0"/>
      <p:regular r:id="rId22"/>
    </p:embeddedFont>
    <p:embeddedFont>
      <p:font typeface="Poppins Bold" charset="0"/>
      <p:regular r:id="rId23"/>
    </p:embeddedFont>
    <p:embeddedFont>
      <p:font typeface="Poppins" charset="0"/>
      <p:regular r:id="rId24"/>
    </p:embeddedFont>
    <p:embeddedFont>
      <p:font typeface="Inter" charset="0"/>
      <p:regular r:id="rId25"/>
    </p:embeddedFont>
    <p:embeddedFont>
      <p:font typeface="Canva Sans Bold" charset="0"/>
      <p:regular r:id="rId26"/>
    </p:embeddedFont>
    <p:embeddedFont>
      <p:font typeface="Canva Sans" charset="0"/>
      <p:regular r:id="rId27"/>
    </p:embeddedFont>
    <p:embeddedFont>
      <p:font typeface="Oswald Bold" charset="0"/>
      <p:regular r:id="rId28"/>
    </p:embeddedFont>
    <p:embeddedFont>
      <p:font typeface="Oswald" charset="0"/>
      <p:regular r:id="rId29"/>
    </p:embeddedFont>
    <p:embeddedFont>
      <p:font typeface="Calibri" pitchFamily="34" charset="0"/>
      <p:regular r:id="rId30"/>
      <p:bold r:id="rId31"/>
      <p:italic r:id="rId32"/>
      <p:boldItalic r:id="rId33"/>
    </p:embeddedFont>
    <p:embeddedFont>
      <p:font typeface="Fira Code"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6" d="100"/>
          <a:sy n="46" d="100"/>
        </p:scale>
        <p:origin x="-7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sv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5.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5.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5.svg"/><Relationship Id="rId4" Type="http://schemas.openxmlformats.org/officeDocument/2006/relationships/image" Target="../media/image8.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svg"/><Relationship Id="rId7"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058405" y="-1942095"/>
            <a:ext cx="14171191" cy="14171191"/>
          </a:xfrm>
          <a:prstGeom prst="rect">
            <a:avLst/>
          </a:prstGeom>
        </p:spPr>
      </p:pic>
      <p:pic>
        <p:nvPicPr>
          <p:cNvPr id="6" name="Picture 6"/>
          <p:cNvPicPr>
            <a:picLocks noChangeAspect="1"/>
          </p:cNvPicPr>
          <p:nvPr/>
        </p:nvPicPr>
        <p:blipFill>
          <a:blip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6229595" y="1028700"/>
            <a:ext cx="1029705" cy="1029705"/>
          </a:xfrm>
          <a:prstGeom prst="rect">
            <a:avLst/>
          </a:prstGeom>
        </p:spPr>
      </p:pic>
      <p:pic>
        <p:nvPicPr>
          <p:cNvPr id="7" name="Picture 7"/>
          <p:cNvPicPr>
            <a:picLocks noChangeAspect="1"/>
          </p:cNvPicPr>
          <p:nvPr/>
        </p:nvPicPr>
        <p:blipFill>
          <a:blip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6229595" y="8228595"/>
            <a:ext cx="1029705" cy="1029705"/>
          </a:xfrm>
          <a:prstGeom prst="rect">
            <a:avLst/>
          </a:prstGeom>
        </p:spPr>
      </p:pic>
      <p:pic>
        <p:nvPicPr>
          <p:cNvPr id="8" name="Picture 8"/>
          <p:cNvPicPr>
            <a:picLocks noChangeAspect="1"/>
          </p:cNvPicPr>
          <p:nvPr/>
        </p:nvPicPr>
        <p:blipFill>
          <a:blip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1029705" cy="1029705"/>
          </a:xfrm>
          <a:prstGeom prst="rect">
            <a:avLst/>
          </a:prstGeom>
        </p:spPr>
      </p:pic>
      <p:pic>
        <p:nvPicPr>
          <p:cNvPr id="9" name="Picture 9"/>
          <p:cNvPicPr>
            <a:picLocks noChangeAspect="1"/>
          </p:cNvPicPr>
          <p:nvPr/>
        </p:nvPicPr>
        <p:blipFill>
          <a:blip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8228595"/>
            <a:ext cx="1029705" cy="1029705"/>
          </a:xfrm>
          <a:prstGeom prst="rect">
            <a:avLst/>
          </a:prstGeom>
        </p:spPr>
      </p:pic>
      <p:pic>
        <p:nvPicPr>
          <p:cNvPr id="10" name="Picture 10"/>
          <p:cNvPicPr>
            <a:picLocks noChangeAspect="1"/>
          </p:cNvPicPr>
          <p:nvPr/>
        </p:nvPicPr>
        <p:blipFill>
          <a:blip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rcRect/>
          <a:stretch>
            <a:fillRect/>
          </a:stretch>
        </p:blipFill>
        <p:spPr>
          <a:xfrm>
            <a:off x="6816293" y="1028700"/>
            <a:ext cx="4655414" cy="1464339"/>
          </a:xfrm>
          <a:prstGeom prst="rect">
            <a:avLst/>
          </a:prstGeom>
        </p:spPr>
      </p:pic>
      <p:sp>
        <p:nvSpPr>
          <p:cNvPr id="11" name="TextBox 11"/>
          <p:cNvSpPr txBox="1"/>
          <p:nvPr/>
        </p:nvSpPr>
        <p:spPr>
          <a:xfrm>
            <a:off x="3349117" y="4673571"/>
            <a:ext cx="11589765" cy="1725414"/>
          </a:xfrm>
          <a:prstGeom prst="rect">
            <a:avLst/>
          </a:prstGeom>
        </p:spPr>
        <p:txBody>
          <a:bodyPr lIns="0" tIns="0" rIns="0" bIns="0" rtlCol="0" anchor="t">
            <a:spAutoFit/>
          </a:bodyPr>
          <a:lstStyle/>
          <a:p>
            <a:pPr algn="ctr">
              <a:lnSpc>
                <a:spcPts val="14098"/>
              </a:lnSpc>
              <a:spcBef>
                <a:spcPct val="0"/>
              </a:spcBef>
            </a:pPr>
            <a:r>
              <a:rPr lang="en-US" sz="10070">
                <a:solidFill>
                  <a:srgbClr val="FFFFFF"/>
                </a:solidFill>
                <a:latin typeface="Inter Bold"/>
              </a:rPr>
              <a:t>HANGMAN GAME</a:t>
            </a:r>
          </a:p>
        </p:txBody>
      </p:sp>
      <p:sp>
        <p:nvSpPr>
          <p:cNvPr id="12" name="TextBox 12"/>
          <p:cNvSpPr txBox="1"/>
          <p:nvPr/>
        </p:nvSpPr>
        <p:spPr>
          <a:xfrm>
            <a:off x="6947787" y="1411974"/>
            <a:ext cx="4392426" cy="646431"/>
          </a:xfrm>
          <a:prstGeom prst="rect">
            <a:avLst/>
          </a:prstGeom>
        </p:spPr>
        <p:txBody>
          <a:bodyPr lIns="0" tIns="0" rIns="0" bIns="0" rtlCol="0" anchor="t">
            <a:spAutoFit/>
          </a:bodyPr>
          <a:lstStyle/>
          <a:p>
            <a:pPr algn="ctr">
              <a:lnSpc>
                <a:spcPts val="5319"/>
              </a:lnSpc>
              <a:spcBef>
                <a:spcPct val="0"/>
              </a:spcBef>
            </a:pPr>
            <a:r>
              <a:rPr lang="en-US" sz="3799">
                <a:solidFill>
                  <a:srgbClr val="FFFFFF"/>
                </a:solidFill>
                <a:latin typeface="Poppins Bold"/>
              </a:rPr>
              <a:t>PROJECT REPORT</a:t>
            </a:r>
          </a:p>
        </p:txBody>
      </p:sp>
      <p:sp>
        <p:nvSpPr>
          <p:cNvPr id="13" name="TextBox 13"/>
          <p:cNvSpPr txBox="1"/>
          <p:nvPr/>
        </p:nvSpPr>
        <p:spPr>
          <a:xfrm>
            <a:off x="6195176" y="3284190"/>
            <a:ext cx="5897647" cy="684531"/>
          </a:xfrm>
          <a:prstGeom prst="rect">
            <a:avLst/>
          </a:prstGeom>
        </p:spPr>
        <p:txBody>
          <a:bodyPr lIns="0" tIns="0" rIns="0" bIns="0" rtlCol="0" anchor="t">
            <a:spAutoFit/>
          </a:bodyPr>
          <a:lstStyle/>
          <a:p>
            <a:pPr algn="ctr">
              <a:lnSpc>
                <a:spcPts val="5319"/>
              </a:lnSpc>
              <a:spcBef>
                <a:spcPct val="0"/>
              </a:spcBef>
            </a:pPr>
            <a:r>
              <a:rPr lang="en-US" sz="3799">
                <a:solidFill>
                  <a:srgbClr val="FFFFFF"/>
                </a:solidFill>
                <a:latin typeface="Poppins"/>
              </a:rPr>
              <a:t>Group 2</a:t>
            </a:r>
          </a:p>
        </p:txBody>
      </p:sp>
    </p:spTree>
  </p:cSld>
  <p:clrMapOvr>
    <a:masterClrMapping/>
  </p:clrMapOvr>
  <p:transition spd="med">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2607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4142124" y="2953630"/>
            <a:ext cx="634043" cy="634043"/>
          </a:xfrm>
          <a:prstGeom prst="rect">
            <a:avLst/>
          </a:prstGeom>
        </p:spPr>
      </p:pic>
      <p:pic>
        <p:nvPicPr>
          <p:cNvPr id="6" name="Picture 6"/>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16625257" y="9258300"/>
            <a:ext cx="634043" cy="634043"/>
          </a:xfrm>
          <a:prstGeom prst="rect">
            <a:avLst/>
          </a:prstGeom>
        </p:spPr>
      </p:pic>
      <p:grpSp>
        <p:nvGrpSpPr>
          <p:cNvPr id="7" name="Group 7"/>
          <p:cNvGrpSpPr>
            <a:grpSpLocks noChangeAspect="1"/>
          </p:cNvGrpSpPr>
          <p:nvPr/>
        </p:nvGrpSpPr>
        <p:grpSpPr>
          <a:xfrm>
            <a:off x="5114495" y="466905"/>
            <a:ext cx="11649386" cy="9353189"/>
            <a:chOff x="0" y="0"/>
            <a:chExt cx="7467600" cy="5995670"/>
          </a:xfrm>
        </p:grpSpPr>
        <p:sp>
          <p:nvSpPr>
            <p:cNvPr id="8" name="Freeform 8"/>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9" name="Freeform 9"/>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0" name="Freeform 10"/>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1" name="Freeform 11"/>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6"/>
              <a:stretch>
                <a:fillRect t="-66" b="-66"/>
              </a:stretch>
            </a:blipFill>
          </p:spPr>
        </p:sp>
      </p:grpSp>
      <p:sp>
        <p:nvSpPr>
          <p:cNvPr id="12" name="TextBox 12"/>
          <p:cNvSpPr txBox="1"/>
          <p:nvPr/>
        </p:nvSpPr>
        <p:spPr>
          <a:xfrm>
            <a:off x="1299947" y="749342"/>
            <a:ext cx="7673648"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OUTPUT</a:t>
            </a:r>
          </a:p>
        </p:txBody>
      </p:sp>
      <p:sp>
        <p:nvSpPr>
          <p:cNvPr id="13" name="TextBox 13"/>
          <p:cNvSpPr txBox="1"/>
          <p:nvPr/>
        </p:nvSpPr>
        <p:spPr>
          <a:xfrm>
            <a:off x="1299947" y="1744111"/>
            <a:ext cx="4436987" cy="595391"/>
          </a:xfrm>
          <a:prstGeom prst="rect">
            <a:avLst/>
          </a:prstGeom>
        </p:spPr>
        <p:txBody>
          <a:bodyPr lIns="0" tIns="0" rIns="0" bIns="0" rtlCol="0" anchor="t">
            <a:spAutoFit/>
          </a:bodyPr>
          <a:lstStyle/>
          <a:p>
            <a:pPr>
              <a:lnSpc>
                <a:spcPts val="4856"/>
              </a:lnSpc>
              <a:spcBef>
                <a:spcPct val="0"/>
              </a:spcBef>
            </a:pPr>
            <a:r>
              <a:rPr lang="en-US" sz="3469">
                <a:solidFill>
                  <a:srgbClr val="F3BE66"/>
                </a:solidFill>
                <a:latin typeface="Inter Bold"/>
              </a:rPr>
              <a:t>MAIN MENU </a:t>
            </a: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984732"/>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606414" y="9044935"/>
            <a:ext cx="634043" cy="634043"/>
          </a:xfrm>
          <a:prstGeom prst="rect">
            <a:avLst/>
          </a:prstGeom>
        </p:spPr>
      </p:pic>
      <p:sp>
        <p:nvSpPr>
          <p:cNvPr id="6" name="TextBox 6"/>
          <p:cNvSpPr txBox="1"/>
          <p:nvPr/>
        </p:nvSpPr>
        <p:spPr>
          <a:xfrm>
            <a:off x="1299947" y="749342"/>
            <a:ext cx="7673648" cy="1038225"/>
          </a:xfrm>
          <a:prstGeom prst="rect">
            <a:avLst/>
          </a:prstGeom>
        </p:spPr>
        <p:txBody>
          <a:bodyPr lIns="0" tIns="0" rIns="0" bIns="0" rtlCol="0" anchor="t">
            <a:spAutoFit/>
          </a:bodyPr>
          <a:lstStyle/>
          <a:p>
            <a:pPr marL="0" lvl="0" indent="0" algn="l">
              <a:lnSpc>
                <a:spcPts val="8400"/>
              </a:lnSpc>
              <a:spcBef>
                <a:spcPct val="0"/>
              </a:spcBef>
            </a:pPr>
            <a:r>
              <a:rPr lang="en-US" sz="6000">
                <a:solidFill>
                  <a:srgbClr val="FFFFFF"/>
                </a:solidFill>
                <a:latin typeface="Inter Bold"/>
              </a:rPr>
              <a:t>C</a:t>
            </a:r>
            <a:r>
              <a:rPr lang="en-US" sz="6000" u="none">
                <a:solidFill>
                  <a:srgbClr val="FFFFFF"/>
                </a:solidFill>
                <a:latin typeface="Inter Bold"/>
              </a:rPr>
              <a:t>ODE</a:t>
            </a:r>
          </a:p>
        </p:txBody>
      </p:sp>
      <p:sp>
        <p:nvSpPr>
          <p:cNvPr id="7" name="TextBox 7"/>
          <p:cNvSpPr txBox="1"/>
          <p:nvPr/>
        </p:nvSpPr>
        <p:spPr>
          <a:xfrm>
            <a:off x="1299947" y="1744111"/>
            <a:ext cx="4436987" cy="595391"/>
          </a:xfrm>
          <a:prstGeom prst="rect">
            <a:avLst/>
          </a:prstGeom>
        </p:spPr>
        <p:txBody>
          <a:bodyPr lIns="0" tIns="0" rIns="0" bIns="0" rtlCol="0" anchor="t">
            <a:spAutoFit/>
          </a:bodyPr>
          <a:lstStyle/>
          <a:p>
            <a:pPr>
              <a:lnSpc>
                <a:spcPts val="4856"/>
              </a:lnSpc>
              <a:spcBef>
                <a:spcPct val="0"/>
              </a:spcBef>
            </a:pPr>
            <a:r>
              <a:rPr lang="en-US" sz="3469">
                <a:solidFill>
                  <a:srgbClr val="F3BE66"/>
                </a:solidFill>
                <a:latin typeface="Inter Bold"/>
              </a:rPr>
              <a:t>MENU OPTIONS</a:t>
            </a:r>
          </a:p>
        </p:txBody>
      </p:sp>
      <p:sp>
        <p:nvSpPr>
          <p:cNvPr id="8" name="TextBox 8"/>
          <p:cNvSpPr txBox="1"/>
          <p:nvPr/>
        </p:nvSpPr>
        <p:spPr>
          <a:xfrm>
            <a:off x="4500809" y="1000125"/>
            <a:ext cx="10095661" cy="3578860"/>
          </a:xfrm>
          <a:prstGeom prst="rect">
            <a:avLst/>
          </a:prstGeom>
        </p:spPr>
        <p:txBody>
          <a:bodyPr lIns="0" tIns="0" rIns="0" bIns="0" rtlCol="0" anchor="t">
            <a:spAutoFit/>
          </a:bodyPr>
          <a:lstStyle/>
          <a:p>
            <a:pPr>
              <a:lnSpc>
                <a:spcPts val="2239"/>
              </a:lnSpc>
            </a:pPr>
            <a:r>
              <a:rPr lang="en-US" sz="1599">
                <a:solidFill>
                  <a:srgbClr val="FFAD66"/>
                </a:solidFill>
                <a:latin typeface="Fira Code"/>
              </a:rPr>
              <a:t>class</a:t>
            </a:r>
            <a:r>
              <a:rPr lang="en-US" sz="1599">
                <a:solidFill>
                  <a:srgbClr val="CCCAC2"/>
                </a:solidFill>
                <a:latin typeface="Fira Code"/>
              </a:rPr>
              <a:t> </a:t>
            </a:r>
            <a:r>
              <a:rPr lang="en-US" sz="1599">
                <a:solidFill>
                  <a:srgbClr val="73D0FF"/>
                </a:solidFill>
                <a:latin typeface="Fira Code"/>
              </a:rPr>
              <a:t>Button</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FFAD66"/>
                </a:solidFill>
                <a:latin typeface="Fira Code"/>
              </a:rPr>
              <a:t>def</a:t>
            </a:r>
            <a:r>
              <a:rPr lang="en-US" sz="1599">
                <a:solidFill>
                  <a:srgbClr val="CCCAC2"/>
                </a:solidFill>
                <a:latin typeface="Fira Code"/>
              </a:rPr>
              <a:t> </a:t>
            </a:r>
            <a:r>
              <a:rPr lang="en-US" sz="1599">
                <a:solidFill>
                  <a:srgbClr val="F28779"/>
                </a:solidFill>
                <a:latin typeface="Fira Code"/>
              </a:rPr>
              <a:t>__init__</a:t>
            </a:r>
            <a:r>
              <a:rPr lang="en-US" sz="1599">
                <a:solidFill>
                  <a:srgbClr val="CCCAC2"/>
                </a:solidFill>
                <a:latin typeface="Fira Code"/>
              </a:rPr>
              <a:t>(</a:t>
            </a:r>
            <a:r>
              <a:rPr lang="en-US" sz="1599">
                <a:solidFill>
                  <a:srgbClr val="DFBFFF"/>
                </a:solidFill>
                <a:latin typeface="Fira Code"/>
              </a:rPr>
              <a:t>self</a:t>
            </a:r>
            <a:r>
              <a:rPr lang="en-US" sz="1599">
                <a:solidFill>
                  <a:srgbClr val="CCCAC2"/>
                </a:solidFill>
                <a:latin typeface="Fira Code"/>
              </a:rPr>
              <a:t>, </a:t>
            </a:r>
            <a:r>
              <a:rPr lang="en-US" sz="1599">
                <a:solidFill>
                  <a:srgbClr val="DFBFFF"/>
                </a:solidFill>
                <a:latin typeface="Fira Code"/>
              </a:rPr>
              <a:t>image</a:t>
            </a:r>
            <a:r>
              <a:rPr lang="en-US" sz="1599">
                <a:solidFill>
                  <a:srgbClr val="CCCAC2"/>
                </a:solidFill>
                <a:latin typeface="Fira Code"/>
              </a:rPr>
              <a:t>, </a:t>
            </a:r>
            <a:r>
              <a:rPr lang="en-US" sz="1599">
                <a:solidFill>
                  <a:srgbClr val="DFBFFF"/>
                </a:solidFill>
                <a:latin typeface="Fira Code"/>
              </a:rPr>
              <a:t>pos</a:t>
            </a:r>
            <a:r>
              <a:rPr lang="en-US" sz="1599">
                <a:solidFill>
                  <a:srgbClr val="CCCAC2"/>
                </a:solidFill>
                <a:latin typeface="Fira Code"/>
              </a:rPr>
              <a:t>, </a:t>
            </a:r>
            <a:r>
              <a:rPr lang="en-US" sz="1599">
                <a:solidFill>
                  <a:srgbClr val="DFBFFF"/>
                </a:solidFill>
                <a:latin typeface="Fira Code"/>
              </a:rPr>
              <a:t>text_input</a:t>
            </a:r>
            <a:r>
              <a:rPr lang="en-US" sz="1599">
                <a:solidFill>
                  <a:srgbClr val="CCCAC2"/>
                </a:solidFill>
                <a:latin typeface="Fira Code"/>
              </a:rPr>
              <a:t>, </a:t>
            </a:r>
            <a:r>
              <a:rPr lang="en-US" sz="1599">
                <a:solidFill>
                  <a:srgbClr val="DFBFFF"/>
                </a:solidFill>
                <a:latin typeface="Fira Code"/>
              </a:rPr>
              <a:t>font</a:t>
            </a:r>
            <a:r>
              <a:rPr lang="en-US" sz="1599">
                <a:solidFill>
                  <a:srgbClr val="CCCAC2"/>
                </a:solidFill>
                <a:latin typeface="Fira Code"/>
              </a:rPr>
              <a:t>, </a:t>
            </a:r>
            <a:r>
              <a:rPr lang="en-US" sz="1599">
                <a:solidFill>
                  <a:srgbClr val="DFBFFF"/>
                </a:solidFill>
                <a:latin typeface="Fira Code"/>
              </a:rPr>
              <a:t>base_color</a:t>
            </a:r>
            <a:r>
              <a:rPr lang="en-US" sz="1599">
                <a:solidFill>
                  <a:srgbClr val="CCCAC2"/>
                </a:solidFill>
                <a:latin typeface="Fira Code"/>
              </a:rPr>
              <a:t>, </a:t>
            </a:r>
            <a:r>
              <a:rPr lang="en-US" sz="1599">
                <a:solidFill>
                  <a:srgbClr val="DFBFFF"/>
                </a:solidFill>
                <a:latin typeface="Fira Code"/>
              </a:rPr>
              <a:t>hovering_color</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.image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a:rPr>
              <a:t>image</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.x_pos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a:rPr>
              <a:t>pos</a:t>
            </a:r>
            <a:r>
              <a:rPr lang="en-US" sz="1599">
                <a:solidFill>
                  <a:srgbClr val="CCCAC2"/>
                </a:solidFill>
                <a:latin typeface="Fira Code"/>
              </a:rPr>
              <a:t>[</a:t>
            </a:r>
            <a:r>
              <a:rPr lang="en-US" sz="1599">
                <a:solidFill>
                  <a:srgbClr val="DFBFFF"/>
                </a:solidFill>
                <a:latin typeface="Fira Code"/>
              </a:rPr>
              <a:t>0</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.y_pos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a:rPr>
              <a:t>pos</a:t>
            </a:r>
            <a:r>
              <a:rPr lang="en-US" sz="1599">
                <a:solidFill>
                  <a:srgbClr val="CCCAC2"/>
                </a:solidFill>
                <a:latin typeface="Fira Code"/>
              </a:rPr>
              <a:t>[</a:t>
            </a:r>
            <a:r>
              <a:rPr lang="en-US" sz="1599">
                <a:solidFill>
                  <a:srgbClr val="DFBFFF"/>
                </a:solidFill>
                <a:latin typeface="Fira Code"/>
              </a:rPr>
              <a:t>1</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.font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a:rPr>
              <a:t>font</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.base_color, </a:t>
            </a:r>
            <a:r>
              <a:rPr lang="en-US" sz="1599">
                <a:solidFill>
                  <a:srgbClr val="DFBFFF"/>
                </a:solidFill>
                <a:latin typeface="Fira Code Italics"/>
              </a:rPr>
              <a:t>self</a:t>
            </a:r>
            <a:r>
              <a:rPr lang="en-US" sz="1599">
                <a:solidFill>
                  <a:srgbClr val="CCCAC2"/>
                </a:solidFill>
                <a:latin typeface="Fira Code"/>
              </a:rPr>
              <a:t>.hovering_color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a:rPr>
              <a:t>base_color</a:t>
            </a:r>
            <a:r>
              <a:rPr lang="en-US" sz="1599">
                <a:solidFill>
                  <a:srgbClr val="CCCAC2"/>
                </a:solidFill>
                <a:latin typeface="Fira Code"/>
              </a:rPr>
              <a:t>, </a:t>
            </a:r>
            <a:r>
              <a:rPr lang="en-US" sz="1599">
                <a:solidFill>
                  <a:srgbClr val="DFBFFF"/>
                </a:solidFill>
                <a:latin typeface="Fira Code"/>
              </a:rPr>
              <a:t>hovering_color</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.text_input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a:rPr>
              <a:t>text_input</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.text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.font.</a:t>
            </a:r>
            <a:r>
              <a:rPr lang="en-US" sz="1599">
                <a:solidFill>
                  <a:srgbClr val="FFD173"/>
                </a:solidFill>
                <a:latin typeface="Fira Code"/>
              </a:rPr>
              <a:t>render</a:t>
            </a:r>
            <a:r>
              <a:rPr lang="en-US" sz="1599">
                <a:solidFill>
                  <a:srgbClr val="CCCAC2"/>
                </a:solidFill>
                <a:latin typeface="Fira Code"/>
              </a:rPr>
              <a:t>(</a:t>
            </a:r>
            <a:r>
              <a:rPr lang="en-US" sz="1599">
                <a:solidFill>
                  <a:srgbClr val="DFBFFF"/>
                </a:solidFill>
                <a:latin typeface="Fira Code Italics"/>
              </a:rPr>
              <a:t>self</a:t>
            </a:r>
            <a:r>
              <a:rPr lang="en-US" sz="1599">
                <a:solidFill>
                  <a:srgbClr val="CCCAC2"/>
                </a:solidFill>
                <a:latin typeface="Fira Code"/>
              </a:rPr>
              <a:t>.text_input, </a:t>
            </a:r>
            <a:r>
              <a:rPr lang="en-US" sz="1599">
                <a:solidFill>
                  <a:srgbClr val="DFBFFF"/>
                </a:solidFill>
                <a:latin typeface="Fira Code"/>
              </a:rPr>
              <a:t>True</a:t>
            </a: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.base_color)</a:t>
            </a:r>
          </a:p>
          <a:p>
            <a:pPr>
              <a:lnSpc>
                <a:spcPts val="2239"/>
              </a:lnSpc>
            </a:pPr>
            <a:r>
              <a:rPr lang="en-US" sz="1599">
                <a:solidFill>
                  <a:srgbClr val="CCCAC2"/>
                </a:solidFill>
                <a:latin typeface="Fira Code"/>
              </a:rPr>
              <a:t>        </a:t>
            </a:r>
            <a:r>
              <a:rPr lang="en-US" sz="1599">
                <a:solidFill>
                  <a:srgbClr val="FFAD66"/>
                </a:solidFill>
                <a:latin typeface="Fira Code"/>
              </a:rPr>
              <a:t>if</a:t>
            </a: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.image </a:t>
            </a:r>
            <a:r>
              <a:rPr lang="en-US" sz="1599">
                <a:solidFill>
                  <a:srgbClr val="F29E74"/>
                </a:solidFill>
                <a:latin typeface="Fira Code"/>
              </a:rPr>
              <a:t>is</a:t>
            </a:r>
            <a:r>
              <a:rPr lang="en-US" sz="1599">
                <a:solidFill>
                  <a:srgbClr val="CCCAC2"/>
                </a:solidFill>
                <a:latin typeface="Fira Code"/>
              </a:rPr>
              <a:t> </a:t>
            </a:r>
            <a:r>
              <a:rPr lang="en-US" sz="1599">
                <a:solidFill>
                  <a:srgbClr val="DFBFFF"/>
                </a:solidFill>
                <a:latin typeface="Fira Code"/>
              </a:rPr>
              <a:t>None</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.image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.text</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.rect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.image.</a:t>
            </a:r>
            <a:r>
              <a:rPr lang="en-US" sz="1599">
                <a:solidFill>
                  <a:srgbClr val="FFD173"/>
                </a:solidFill>
                <a:latin typeface="Fira Code"/>
              </a:rPr>
              <a:t>get_rect</a:t>
            </a:r>
            <a:r>
              <a:rPr lang="en-US" sz="1599">
                <a:solidFill>
                  <a:srgbClr val="CCCAC2"/>
                </a:solidFill>
                <a:latin typeface="Fira Code"/>
              </a:rPr>
              <a:t>(center</a:t>
            </a:r>
            <a:r>
              <a:rPr lang="en-US" sz="1599">
                <a:solidFill>
                  <a:srgbClr val="F29E74"/>
                </a:solidFill>
                <a:latin typeface="Fira Code"/>
              </a:rPr>
              <a:t>=</a:t>
            </a:r>
            <a:r>
              <a:rPr lang="en-US" sz="1599">
                <a:solidFill>
                  <a:srgbClr val="CCCAC2"/>
                </a:solidFill>
                <a:latin typeface="Fira Code"/>
              </a:rPr>
              <a:t>(</a:t>
            </a:r>
            <a:r>
              <a:rPr lang="en-US" sz="1599">
                <a:solidFill>
                  <a:srgbClr val="DFBFFF"/>
                </a:solidFill>
                <a:latin typeface="Fira Code Italics"/>
              </a:rPr>
              <a:t>self</a:t>
            </a:r>
            <a:r>
              <a:rPr lang="en-US" sz="1599">
                <a:solidFill>
                  <a:srgbClr val="CCCAC2"/>
                </a:solidFill>
                <a:latin typeface="Fira Code"/>
              </a:rPr>
              <a:t>.x_pos, </a:t>
            </a:r>
            <a:r>
              <a:rPr lang="en-US" sz="1599">
                <a:solidFill>
                  <a:srgbClr val="DFBFFF"/>
                </a:solidFill>
                <a:latin typeface="Fira Code Italics"/>
              </a:rPr>
              <a:t>self</a:t>
            </a:r>
            <a:r>
              <a:rPr lang="en-US" sz="1599">
                <a:solidFill>
                  <a:srgbClr val="CCCAC2"/>
                </a:solidFill>
                <a:latin typeface="Fira Code"/>
              </a:rPr>
              <a:t>.y_pos))</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.text_rect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.text.</a:t>
            </a:r>
            <a:r>
              <a:rPr lang="en-US" sz="1599">
                <a:solidFill>
                  <a:srgbClr val="FFD173"/>
                </a:solidFill>
                <a:latin typeface="Fira Code"/>
              </a:rPr>
              <a:t>get_rect</a:t>
            </a:r>
            <a:r>
              <a:rPr lang="en-US" sz="1599">
                <a:solidFill>
                  <a:srgbClr val="CCCAC2"/>
                </a:solidFill>
                <a:latin typeface="Fira Code"/>
              </a:rPr>
              <a:t>(center</a:t>
            </a:r>
            <a:r>
              <a:rPr lang="en-US" sz="1599">
                <a:solidFill>
                  <a:srgbClr val="F29E74"/>
                </a:solidFill>
                <a:latin typeface="Fira Code"/>
              </a:rPr>
              <a:t>=</a:t>
            </a:r>
            <a:r>
              <a:rPr lang="en-US" sz="1599">
                <a:solidFill>
                  <a:srgbClr val="CCCAC2"/>
                </a:solidFill>
                <a:latin typeface="Fira Code"/>
              </a:rPr>
              <a:t>(</a:t>
            </a:r>
            <a:r>
              <a:rPr lang="en-US" sz="1599">
                <a:solidFill>
                  <a:srgbClr val="DFBFFF"/>
                </a:solidFill>
                <a:latin typeface="Fira Code Italics"/>
              </a:rPr>
              <a:t>self</a:t>
            </a:r>
            <a:r>
              <a:rPr lang="en-US" sz="1599">
                <a:solidFill>
                  <a:srgbClr val="CCCAC2"/>
                </a:solidFill>
                <a:latin typeface="Fira Code"/>
              </a:rPr>
              <a:t>.x_pos, </a:t>
            </a:r>
            <a:r>
              <a:rPr lang="en-US" sz="1599">
                <a:solidFill>
                  <a:srgbClr val="DFBFFF"/>
                </a:solidFill>
                <a:latin typeface="Fira Code Italics"/>
              </a:rPr>
              <a:t>self</a:t>
            </a:r>
            <a:r>
              <a:rPr lang="en-US" sz="1599">
                <a:solidFill>
                  <a:srgbClr val="CCCAC2"/>
                </a:solidFill>
                <a:latin typeface="Fira Code"/>
              </a:rPr>
              <a:t>.y_pos))</a:t>
            </a:r>
          </a:p>
        </p:txBody>
      </p:sp>
      <p:sp>
        <p:nvSpPr>
          <p:cNvPr id="9" name="TextBox 9"/>
          <p:cNvSpPr txBox="1"/>
          <p:nvPr/>
        </p:nvSpPr>
        <p:spPr>
          <a:xfrm>
            <a:off x="4500809" y="5742300"/>
            <a:ext cx="15544800" cy="3302635"/>
          </a:xfrm>
          <a:prstGeom prst="rect">
            <a:avLst/>
          </a:prstGeom>
        </p:spPr>
        <p:txBody>
          <a:bodyPr lIns="0" tIns="0" rIns="0" bIns="0" rtlCol="0" anchor="t">
            <a:spAutoFit/>
          </a:bodyPr>
          <a:lstStyle/>
          <a:p>
            <a:pPr>
              <a:lnSpc>
                <a:spcPts val="2239"/>
              </a:lnSpc>
            </a:pPr>
            <a:r>
              <a:rPr lang="en-US" sz="1599">
                <a:solidFill>
                  <a:srgbClr val="FFAD66"/>
                </a:solidFill>
                <a:latin typeface="Fira Code"/>
              </a:rPr>
              <a:t>for</a:t>
            </a:r>
            <a:r>
              <a:rPr lang="en-US" sz="1599">
                <a:solidFill>
                  <a:srgbClr val="CCCAC2"/>
                </a:solidFill>
                <a:latin typeface="Fira Code"/>
              </a:rPr>
              <a:t> event </a:t>
            </a:r>
            <a:r>
              <a:rPr lang="en-US" sz="1599">
                <a:solidFill>
                  <a:srgbClr val="FFAD66"/>
                </a:solidFill>
                <a:latin typeface="Fira Code"/>
              </a:rPr>
              <a:t>in</a:t>
            </a:r>
            <a:r>
              <a:rPr lang="en-US" sz="1599">
                <a:solidFill>
                  <a:srgbClr val="CCCAC2"/>
                </a:solidFill>
                <a:latin typeface="Fira Code"/>
              </a:rPr>
              <a:t> </a:t>
            </a:r>
            <a:r>
              <a:rPr lang="en-US" sz="1599">
                <a:solidFill>
                  <a:srgbClr val="73D0FF"/>
                </a:solidFill>
                <a:latin typeface="Fira Code"/>
              </a:rPr>
              <a:t>pygame</a:t>
            </a:r>
            <a:r>
              <a:rPr lang="en-US" sz="1599">
                <a:solidFill>
                  <a:srgbClr val="CCCAC2"/>
                </a:solidFill>
                <a:latin typeface="Fira Code"/>
              </a:rPr>
              <a:t>.</a:t>
            </a:r>
            <a:r>
              <a:rPr lang="en-US" sz="1599">
                <a:solidFill>
                  <a:srgbClr val="73D0FF"/>
                </a:solidFill>
                <a:latin typeface="Fira Code"/>
              </a:rPr>
              <a:t>event</a:t>
            </a:r>
            <a:r>
              <a:rPr lang="en-US" sz="1599">
                <a:solidFill>
                  <a:srgbClr val="CCCAC2"/>
                </a:solidFill>
                <a:latin typeface="Fira Code"/>
              </a:rPr>
              <a:t>.</a:t>
            </a:r>
            <a:r>
              <a:rPr lang="en-US" sz="1599">
                <a:solidFill>
                  <a:srgbClr val="FFD173"/>
                </a:solidFill>
                <a:latin typeface="Fira Code"/>
              </a:rPr>
              <a:t>get</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FFAD66"/>
                </a:solidFill>
                <a:latin typeface="Fira Code"/>
              </a:rPr>
              <a:t>if</a:t>
            </a:r>
            <a:r>
              <a:rPr lang="en-US" sz="1599">
                <a:solidFill>
                  <a:srgbClr val="CCCAC2"/>
                </a:solidFill>
                <a:latin typeface="Fira Code"/>
              </a:rPr>
              <a:t> event.type </a:t>
            </a:r>
            <a:r>
              <a:rPr lang="en-US" sz="1599">
                <a:solidFill>
                  <a:srgbClr val="F29E74"/>
                </a:solidFill>
                <a:latin typeface="Fira Code"/>
              </a:rPr>
              <a:t>==</a:t>
            </a:r>
            <a:r>
              <a:rPr lang="en-US" sz="1599">
                <a:solidFill>
                  <a:srgbClr val="CCCAC2"/>
                </a:solidFill>
                <a:latin typeface="Fira Code"/>
              </a:rPr>
              <a:t> </a:t>
            </a:r>
            <a:r>
              <a:rPr lang="en-US" sz="1599">
                <a:solidFill>
                  <a:srgbClr val="73D0FF"/>
                </a:solidFill>
                <a:latin typeface="Fira Code"/>
              </a:rPr>
              <a:t>pygame</a:t>
            </a:r>
            <a:r>
              <a:rPr lang="en-US" sz="1599">
                <a:solidFill>
                  <a:srgbClr val="CCCAC2"/>
                </a:solidFill>
                <a:latin typeface="Fira Code"/>
              </a:rPr>
              <a:t>.QUIT:</a:t>
            </a:r>
          </a:p>
          <a:p>
            <a:pPr>
              <a:lnSpc>
                <a:spcPts val="2239"/>
              </a:lnSpc>
            </a:pPr>
            <a:r>
              <a:rPr lang="en-US" sz="1599">
                <a:solidFill>
                  <a:srgbClr val="CCCAC2"/>
                </a:solidFill>
                <a:latin typeface="Fira Code"/>
              </a:rPr>
              <a:t>                </a:t>
            </a:r>
            <a:r>
              <a:rPr lang="en-US" sz="1599">
                <a:solidFill>
                  <a:srgbClr val="73D0FF"/>
                </a:solidFill>
                <a:latin typeface="Fira Code"/>
              </a:rPr>
              <a:t>pygame</a:t>
            </a:r>
            <a:r>
              <a:rPr lang="en-US" sz="1599">
                <a:solidFill>
                  <a:srgbClr val="CCCAC2"/>
                </a:solidFill>
                <a:latin typeface="Fira Code"/>
              </a:rPr>
              <a:t>.</a:t>
            </a:r>
            <a:r>
              <a:rPr lang="en-US" sz="1599">
                <a:solidFill>
                  <a:srgbClr val="FFD173"/>
                </a:solidFill>
                <a:latin typeface="Fira Code"/>
              </a:rPr>
              <a:t>quit</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73D0FF"/>
                </a:solidFill>
                <a:latin typeface="Fira Code"/>
              </a:rPr>
              <a:t>sys</a:t>
            </a:r>
            <a:r>
              <a:rPr lang="en-US" sz="1599">
                <a:solidFill>
                  <a:srgbClr val="CCCAC2"/>
                </a:solidFill>
                <a:latin typeface="Fira Code"/>
              </a:rPr>
              <a:t>.</a:t>
            </a:r>
            <a:r>
              <a:rPr lang="en-US" sz="1599">
                <a:solidFill>
                  <a:srgbClr val="FFD173"/>
                </a:solidFill>
                <a:latin typeface="Fira Code"/>
              </a:rPr>
              <a:t>exit</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FFAD66"/>
                </a:solidFill>
                <a:latin typeface="Fira Code"/>
              </a:rPr>
              <a:t>if</a:t>
            </a:r>
            <a:r>
              <a:rPr lang="en-US" sz="1599">
                <a:solidFill>
                  <a:srgbClr val="CCCAC2"/>
                </a:solidFill>
                <a:latin typeface="Fira Code"/>
              </a:rPr>
              <a:t> event.type </a:t>
            </a:r>
            <a:r>
              <a:rPr lang="en-US" sz="1599">
                <a:solidFill>
                  <a:srgbClr val="F29E74"/>
                </a:solidFill>
                <a:latin typeface="Fira Code"/>
              </a:rPr>
              <a:t>==</a:t>
            </a:r>
            <a:r>
              <a:rPr lang="en-US" sz="1599">
                <a:solidFill>
                  <a:srgbClr val="CCCAC2"/>
                </a:solidFill>
                <a:latin typeface="Fira Code"/>
              </a:rPr>
              <a:t> </a:t>
            </a:r>
            <a:r>
              <a:rPr lang="en-US" sz="1599">
                <a:solidFill>
                  <a:srgbClr val="73D0FF"/>
                </a:solidFill>
                <a:latin typeface="Fira Code"/>
              </a:rPr>
              <a:t>pygame</a:t>
            </a:r>
            <a:r>
              <a:rPr lang="en-US" sz="1599">
                <a:solidFill>
                  <a:srgbClr val="CCCAC2"/>
                </a:solidFill>
                <a:latin typeface="Fira Code"/>
              </a:rPr>
              <a:t>.MOUSEBUTTONDOWN:</a:t>
            </a:r>
          </a:p>
          <a:p>
            <a:pPr>
              <a:lnSpc>
                <a:spcPts val="2239"/>
              </a:lnSpc>
            </a:pPr>
            <a:r>
              <a:rPr lang="en-US" sz="1599">
                <a:solidFill>
                  <a:srgbClr val="CCCAC2"/>
                </a:solidFill>
                <a:latin typeface="Fira Code"/>
              </a:rPr>
              <a:t>                </a:t>
            </a:r>
            <a:r>
              <a:rPr lang="en-US" sz="1599">
                <a:solidFill>
                  <a:srgbClr val="FFAD66"/>
                </a:solidFill>
                <a:latin typeface="Fira Code"/>
              </a:rPr>
              <a:t>if</a:t>
            </a:r>
            <a:r>
              <a:rPr lang="en-US" sz="1599">
                <a:solidFill>
                  <a:srgbClr val="CCCAC2"/>
                </a:solidFill>
                <a:latin typeface="Fira Code"/>
              </a:rPr>
              <a:t> PLAY_BUTTON.</a:t>
            </a:r>
            <a:r>
              <a:rPr lang="en-US" sz="1599">
                <a:solidFill>
                  <a:srgbClr val="FFD173"/>
                </a:solidFill>
                <a:latin typeface="Fira Code"/>
              </a:rPr>
              <a:t>checkForInput</a:t>
            </a:r>
            <a:r>
              <a:rPr lang="en-US" sz="1599">
                <a:solidFill>
                  <a:srgbClr val="CCCAC2"/>
                </a:solidFill>
                <a:latin typeface="Fira Code"/>
              </a:rPr>
              <a:t>(MENU_MOUSE_POS):</a:t>
            </a:r>
          </a:p>
          <a:p>
            <a:pPr>
              <a:lnSpc>
                <a:spcPts val="2239"/>
              </a:lnSpc>
            </a:pPr>
            <a:r>
              <a:rPr lang="en-US" sz="1599">
                <a:solidFill>
                  <a:srgbClr val="CCCAC2"/>
                </a:solidFill>
                <a:latin typeface="Fira Code"/>
              </a:rPr>
              <a:t>                    </a:t>
            </a:r>
            <a:r>
              <a:rPr lang="en-US" sz="1599">
                <a:solidFill>
                  <a:srgbClr val="FFD173"/>
                </a:solidFill>
                <a:latin typeface="Fira Code"/>
              </a:rPr>
              <a:t>play</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FFAD66"/>
                </a:solidFill>
                <a:latin typeface="Fira Code"/>
              </a:rPr>
              <a:t>if</a:t>
            </a:r>
            <a:r>
              <a:rPr lang="en-US" sz="1599">
                <a:solidFill>
                  <a:srgbClr val="CCCAC2"/>
                </a:solidFill>
                <a:latin typeface="Fira Code"/>
              </a:rPr>
              <a:t> OPTIONS_BUTTON.</a:t>
            </a:r>
            <a:r>
              <a:rPr lang="en-US" sz="1599">
                <a:solidFill>
                  <a:srgbClr val="FFD173"/>
                </a:solidFill>
                <a:latin typeface="Fira Code"/>
              </a:rPr>
              <a:t>checkForInput</a:t>
            </a:r>
            <a:r>
              <a:rPr lang="en-US" sz="1599">
                <a:solidFill>
                  <a:srgbClr val="CCCAC2"/>
                </a:solidFill>
                <a:latin typeface="Fira Code"/>
              </a:rPr>
              <a:t>(MENU_MOUSE_POS):</a:t>
            </a:r>
          </a:p>
          <a:p>
            <a:pPr>
              <a:lnSpc>
                <a:spcPts val="2239"/>
              </a:lnSpc>
            </a:pPr>
            <a:r>
              <a:rPr lang="en-US" sz="1599">
                <a:solidFill>
                  <a:srgbClr val="CCCAC2"/>
                </a:solidFill>
                <a:latin typeface="Fira Code"/>
              </a:rPr>
              <a:t>                    </a:t>
            </a:r>
            <a:r>
              <a:rPr lang="en-US" sz="1599">
                <a:solidFill>
                  <a:srgbClr val="FFD173"/>
                </a:solidFill>
                <a:latin typeface="Fira Code"/>
              </a:rPr>
              <a:t>options</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FFAD66"/>
                </a:solidFill>
                <a:latin typeface="Fira Code"/>
              </a:rPr>
              <a:t>if</a:t>
            </a:r>
            <a:r>
              <a:rPr lang="en-US" sz="1599">
                <a:solidFill>
                  <a:srgbClr val="CCCAC2"/>
                </a:solidFill>
                <a:latin typeface="Fira Code"/>
              </a:rPr>
              <a:t> QUIT_BUTTON.</a:t>
            </a:r>
            <a:r>
              <a:rPr lang="en-US" sz="1599">
                <a:solidFill>
                  <a:srgbClr val="FFD173"/>
                </a:solidFill>
                <a:latin typeface="Fira Code"/>
              </a:rPr>
              <a:t>checkForInput</a:t>
            </a:r>
            <a:r>
              <a:rPr lang="en-US" sz="1599">
                <a:solidFill>
                  <a:srgbClr val="CCCAC2"/>
                </a:solidFill>
                <a:latin typeface="Fira Code"/>
              </a:rPr>
              <a:t>(MENU_MOUSE_POS):</a:t>
            </a:r>
          </a:p>
          <a:p>
            <a:pPr>
              <a:lnSpc>
                <a:spcPts val="2239"/>
              </a:lnSpc>
            </a:pPr>
            <a:r>
              <a:rPr lang="en-US" sz="1599">
                <a:solidFill>
                  <a:srgbClr val="CCCAC2"/>
                </a:solidFill>
                <a:latin typeface="Fira Code"/>
              </a:rPr>
              <a:t>                    </a:t>
            </a:r>
            <a:r>
              <a:rPr lang="en-US" sz="1599">
                <a:solidFill>
                  <a:srgbClr val="73D0FF"/>
                </a:solidFill>
                <a:latin typeface="Fira Code"/>
              </a:rPr>
              <a:t>pygame</a:t>
            </a:r>
            <a:r>
              <a:rPr lang="en-US" sz="1599">
                <a:solidFill>
                  <a:srgbClr val="CCCAC2"/>
                </a:solidFill>
                <a:latin typeface="Fira Code"/>
              </a:rPr>
              <a:t>.</a:t>
            </a:r>
            <a:r>
              <a:rPr lang="en-US" sz="1599">
                <a:solidFill>
                  <a:srgbClr val="FFD173"/>
                </a:solidFill>
                <a:latin typeface="Fira Code"/>
              </a:rPr>
              <a:t>quit</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73D0FF"/>
                </a:solidFill>
                <a:latin typeface="Fira Code"/>
              </a:rPr>
              <a:t>sys</a:t>
            </a:r>
            <a:r>
              <a:rPr lang="en-US" sz="1599">
                <a:solidFill>
                  <a:srgbClr val="CCCAC2"/>
                </a:solidFill>
                <a:latin typeface="Fira Code"/>
              </a:rPr>
              <a:t>.</a:t>
            </a:r>
            <a:r>
              <a:rPr lang="en-US" sz="1599">
                <a:solidFill>
                  <a:srgbClr val="FFD173"/>
                </a:solidFill>
                <a:latin typeface="Fira Code"/>
              </a:rPr>
              <a:t>exit</a:t>
            </a:r>
            <a:r>
              <a:rPr lang="en-US" sz="1599">
                <a:solidFill>
                  <a:srgbClr val="CCCAC2"/>
                </a:solidFill>
                <a:latin typeface="Fira Code"/>
              </a:rPr>
              <a:t>()</a:t>
            </a:r>
          </a:p>
        </p:txBody>
      </p:sp>
    </p:spTree>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826255" y="357154"/>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6230600" y="9258300"/>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5736934" y="3520348"/>
            <a:ext cx="634043" cy="634043"/>
          </a:xfrm>
          <a:prstGeom prst="rect">
            <a:avLst/>
          </a:prstGeom>
        </p:spPr>
      </p:pic>
      <p:grpSp>
        <p:nvGrpSpPr>
          <p:cNvPr id="6" name="Group 6"/>
          <p:cNvGrpSpPr>
            <a:grpSpLocks noChangeAspect="1"/>
          </p:cNvGrpSpPr>
          <p:nvPr/>
        </p:nvGrpSpPr>
        <p:grpSpPr>
          <a:xfrm rot="-10800000">
            <a:off x="3727235" y="425488"/>
            <a:ext cx="10833531" cy="9442814"/>
            <a:chOff x="0" y="0"/>
            <a:chExt cx="6262370" cy="5457190"/>
          </a:xfrm>
        </p:grpSpPr>
        <p:sp>
          <p:nvSpPr>
            <p:cNvPr id="7" name="Freeform 7"/>
            <p:cNvSpPr/>
            <p:nvPr/>
          </p:nvSpPr>
          <p:spPr>
            <a:xfrm>
              <a:off x="0" y="0"/>
              <a:ext cx="6262370" cy="5457190"/>
            </a:xfrm>
            <a:custGeom>
              <a:avLst/>
              <a:gdLst/>
              <a:ahLst/>
              <a:cxnLst/>
              <a:rect l="l" t="t" r="r" b="b"/>
              <a:pathLst>
                <a:path w="6262370" h="5457190">
                  <a:moveTo>
                    <a:pt x="5904230" y="0"/>
                  </a:moveTo>
                  <a:lnTo>
                    <a:pt x="4438650" y="0"/>
                  </a:lnTo>
                  <a:cubicBezTo>
                    <a:pt x="4240530" y="0"/>
                    <a:pt x="4080510" y="161290"/>
                    <a:pt x="4080510" y="358140"/>
                  </a:cubicBezTo>
                  <a:lnTo>
                    <a:pt x="4080510" y="1823720"/>
                  </a:lnTo>
                  <a:cubicBezTo>
                    <a:pt x="4080510" y="2021840"/>
                    <a:pt x="4241800" y="2181860"/>
                    <a:pt x="4438650" y="2181860"/>
                  </a:cubicBezTo>
                  <a:lnTo>
                    <a:pt x="5100320" y="2181860"/>
                  </a:lnTo>
                  <a:lnTo>
                    <a:pt x="5100320" y="2644140"/>
                  </a:lnTo>
                  <a:lnTo>
                    <a:pt x="1163320" y="2644140"/>
                  </a:lnTo>
                  <a:lnTo>
                    <a:pt x="1163320" y="2181860"/>
                  </a:lnTo>
                  <a:lnTo>
                    <a:pt x="1824990" y="2181860"/>
                  </a:lnTo>
                  <a:cubicBezTo>
                    <a:pt x="2023110" y="2181860"/>
                    <a:pt x="2183130" y="2020570"/>
                    <a:pt x="2183130" y="1823720"/>
                  </a:cubicBezTo>
                  <a:lnTo>
                    <a:pt x="2183130" y="358140"/>
                  </a:lnTo>
                  <a:cubicBezTo>
                    <a:pt x="2183130" y="160020"/>
                    <a:pt x="2021840" y="0"/>
                    <a:pt x="1824990" y="0"/>
                  </a:cubicBezTo>
                  <a:lnTo>
                    <a:pt x="358140" y="0"/>
                  </a:lnTo>
                  <a:cubicBezTo>
                    <a:pt x="161290" y="0"/>
                    <a:pt x="0" y="161290"/>
                    <a:pt x="0" y="358140"/>
                  </a:cubicBezTo>
                  <a:lnTo>
                    <a:pt x="0" y="1823720"/>
                  </a:lnTo>
                  <a:cubicBezTo>
                    <a:pt x="0" y="2021840"/>
                    <a:pt x="161290" y="2181860"/>
                    <a:pt x="358140" y="2181860"/>
                  </a:cubicBezTo>
                  <a:lnTo>
                    <a:pt x="1019810" y="2181860"/>
                  </a:lnTo>
                  <a:lnTo>
                    <a:pt x="1019810" y="2717800"/>
                  </a:lnTo>
                  <a:cubicBezTo>
                    <a:pt x="1019810" y="2757170"/>
                    <a:pt x="1051560" y="2788920"/>
                    <a:pt x="1090930" y="2788920"/>
                  </a:cubicBezTo>
                  <a:lnTo>
                    <a:pt x="3059430" y="2788920"/>
                  </a:lnTo>
                  <a:lnTo>
                    <a:pt x="3059430" y="3275330"/>
                  </a:lnTo>
                  <a:lnTo>
                    <a:pt x="2397760" y="3275330"/>
                  </a:lnTo>
                  <a:cubicBezTo>
                    <a:pt x="2199640" y="3275330"/>
                    <a:pt x="2039620" y="3436620"/>
                    <a:pt x="2039620" y="3633470"/>
                  </a:cubicBezTo>
                  <a:lnTo>
                    <a:pt x="2039620" y="5099050"/>
                  </a:lnTo>
                  <a:cubicBezTo>
                    <a:pt x="2039620" y="5297170"/>
                    <a:pt x="2200910" y="5457190"/>
                    <a:pt x="2397760" y="5457190"/>
                  </a:cubicBezTo>
                  <a:lnTo>
                    <a:pt x="3863340" y="5457190"/>
                  </a:lnTo>
                  <a:cubicBezTo>
                    <a:pt x="4061460" y="5457190"/>
                    <a:pt x="4221480" y="5295900"/>
                    <a:pt x="4221480" y="5099050"/>
                  </a:cubicBezTo>
                  <a:lnTo>
                    <a:pt x="4221480" y="3633470"/>
                  </a:lnTo>
                  <a:cubicBezTo>
                    <a:pt x="4221480" y="3435350"/>
                    <a:pt x="4060190" y="3275330"/>
                    <a:pt x="3863340" y="3275330"/>
                  </a:cubicBezTo>
                  <a:lnTo>
                    <a:pt x="3201670" y="3275330"/>
                  </a:lnTo>
                  <a:lnTo>
                    <a:pt x="3201670" y="2788920"/>
                  </a:lnTo>
                  <a:lnTo>
                    <a:pt x="5170170" y="2788920"/>
                  </a:lnTo>
                  <a:cubicBezTo>
                    <a:pt x="5209540" y="2788920"/>
                    <a:pt x="5241290" y="2757170"/>
                    <a:pt x="5241290" y="2717800"/>
                  </a:cubicBezTo>
                  <a:lnTo>
                    <a:pt x="5241290" y="2183130"/>
                  </a:lnTo>
                  <a:lnTo>
                    <a:pt x="5902960" y="2183130"/>
                  </a:lnTo>
                  <a:cubicBezTo>
                    <a:pt x="6101080" y="2183130"/>
                    <a:pt x="6261100" y="2021840"/>
                    <a:pt x="6261100" y="1824990"/>
                  </a:cubicBezTo>
                  <a:lnTo>
                    <a:pt x="6261100" y="358140"/>
                  </a:lnTo>
                  <a:cubicBezTo>
                    <a:pt x="6262370" y="161290"/>
                    <a:pt x="6102350" y="0"/>
                    <a:pt x="5904230" y="0"/>
                  </a:cubicBezTo>
                  <a:close/>
                </a:path>
              </a:pathLst>
            </a:custGeom>
            <a:solidFill>
              <a:srgbClr val="DBEED7"/>
            </a:solidFill>
          </p:spPr>
        </p:sp>
        <p:sp>
          <p:nvSpPr>
            <p:cNvPr id="8" name="Freeform 8"/>
            <p:cNvSpPr/>
            <p:nvPr/>
          </p:nvSpPr>
          <p:spPr>
            <a:xfrm rot="10800000">
              <a:off x="143510" y="143510"/>
              <a:ext cx="1894840" cy="1896110"/>
            </a:xfrm>
            <a:custGeom>
              <a:avLst/>
              <a:gdLst/>
              <a:ahLst/>
              <a:cxnLst/>
              <a:rect l="l" t="t" r="r" b="b"/>
              <a:pathLst>
                <a:path w="1894840" h="1896110">
                  <a:moveTo>
                    <a:pt x="0" y="1681480"/>
                  </a:moveTo>
                  <a:lnTo>
                    <a:pt x="0" y="214630"/>
                  </a:lnTo>
                  <a:cubicBezTo>
                    <a:pt x="0" y="96520"/>
                    <a:pt x="96520" y="0"/>
                    <a:pt x="214630" y="0"/>
                  </a:cubicBezTo>
                  <a:lnTo>
                    <a:pt x="1680210" y="0"/>
                  </a:lnTo>
                  <a:cubicBezTo>
                    <a:pt x="1798320" y="0"/>
                    <a:pt x="1894840" y="96520"/>
                    <a:pt x="1894840" y="214630"/>
                  </a:cubicBezTo>
                  <a:lnTo>
                    <a:pt x="1894840" y="1680210"/>
                  </a:lnTo>
                  <a:cubicBezTo>
                    <a:pt x="1894840" y="1798320"/>
                    <a:pt x="1798320" y="1894840"/>
                    <a:pt x="1680210" y="1894840"/>
                  </a:cubicBezTo>
                  <a:lnTo>
                    <a:pt x="214630" y="1894840"/>
                  </a:lnTo>
                  <a:cubicBezTo>
                    <a:pt x="96520" y="1896110"/>
                    <a:pt x="0" y="1799590"/>
                    <a:pt x="0" y="1681480"/>
                  </a:cubicBezTo>
                  <a:close/>
                </a:path>
              </a:pathLst>
            </a:custGeom>
            <a:blipFill>
              <a:blip r:embed="rId6"/>
              <a:stretch>
                <a:fillRect l="-44399" t="-41936" r="-44850"/>
              </a:stretch>
            </a:blipFill>
          </p:spPr>
        </p:sp>
        <p:sp>
          <p:nvSpPr>
            <p:cNvPr id="9" name="Freeform 9"/>
            <p:cNvSpPr/>
            <p:nvPr/>
          </p:nvSpPr>
          <p:spPr>
            <a:xfrm rot="10800000">
              <a:off x="2183130" y="3418840"/>
              <a:ext cx="1896110" cy="1894840"/>
            </a:xfrm>
            <a:prstGeom prst="rect">
              <a:avLst/>
            </a:prstGeom>
            <a:blipFill>
              <a:blip r:embed="rId7"/>
              <a:stretch>
                <a:fillRect l="-63740" t="-1127" r="-61360" b="-25577"/>
              </a:stretch>
            </a:blipFill>
          </p:spPr>
        </p:sp>
        <p:sp>
          <p:nvSpPr>
            <p:cNvPr id="10" name="Freeform 10"/>
            <p:cNvSpPr/>
            <p:nvPr/>
          </p:nvSpPr>
          <p:spPr>
            <a:xfrm rot="10800000">
              <a:off x="4224020" y="143510"/>
              <a:ext cx="1894840" cy="1896110"/>
            </a:xfrm>
            <a:custGeom>
              <a:avLst/>
              <a:gdLst/>
              <a:ahLst/>
              <a:cxnLst/>
              <a:rect l="l" t="t" r="r" b="b"/>
              <a:pathLst>
                <a:path w="1894840" h="1896110">
                  <a:moveTo>
                    <a:pt x="1894840" y="1681480"/>
                  </a:moveTo>
                  <a:cubicBezTo>
                    <a:pt x="1894840" y="1799590"/>
                    <a:pt x="1798320" y="1896110"/>
                    <a:pt x="1680210" y="1896110"/>
                  </a:cubicBezTo>
                  <a:lnTo>
                    <a:pt x="214630" y="1896110"/>
                  </a:lnTo>
                  <a:cubicBezTo>
                    <a:pt x="96520" y="1896110"/>
                    <a:pt x="0" y="1799590"/>
                    <a:pt x="0" y="1681480"/>
                  </a:cubicBezTo>
                  <a:lnTo>
                    <a:pt x="0" y="214630"/>
                  </a:lnTo>
                  <a:cubicBezTo>
                    <a:pt x="0" y="96520"/>
                    <a:pt x="96520" y="0"/>
                    <a:pt x="214630" y="0"/>
                  </a:cubicBezTo>
                  <a:lnTo>
                    <a:pt x="1680210" y="0"/>
                  </a:lnTo>
                  <a:cubicBezTo>
                    <a:pt x="1798320" y="0"/>
                    <a:pt x="1894840" y="96520"/>
                    <a:pt x="1894840" y="214630"/>
                  </a:cubicBezTo>
                  <a:lnTo>
                    <a:pt x="1894840" y="1681480"/>
                  </a:lnTo>
                  <a:close/>
                </a:path>
              </a:pathLst>
            </a:custGeom>
            <a:blipFill>
              <a:blip r:embed="rId8"/>
              <a:stretch>
                <a:fillRect r="-67"/>
              </a:stretch>
            </a:blipFill>
          </p:spPr>
        </p:sp>
      </p:grpSp>
      <p:sp>
        <p:nvSpPr>
          <p:cNvPr id="11" name="TextBox 11"/>
          <p:cNvSpPr txBox="1"/>
          <p:nvPr/>
        </p:nvSpPr>
        <p:spPr>
          <a:xfrm>
            <a:off x="1299947" y="749342"/>
            <a:ext cx="7673648"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OUTPUT</a:t>
            </a:r>
          </a:p>
        </p:txBody>
      </p:sp>
      <p:sp>
        <p:nvSpPr>
          <p:cNvPr id="12" name="TextBox 12"/>
          <p:cNvSpPr txBox="1"/>
          <p:nvPr/>
        </p:nvSpPr>
        <p:spPr>
          <a:xfrm>
            <a:off x="1299947" y="1744111"/>
            <a:ext cx="4436987" cy="595391"/>
          </a:xfrm>
          <a:prstGeom prst="rect">
            <a:avLst/>
          </a:prstGeom>
        </p:spPr>
        <p:txBody>
          <a:bodyPr lIns="0" tIns="0" rIns="0" bIns="0" rtlCol="0" anchor="t">
            <a:spAutoFit/>
          </a:bodyPr>
          <a:lstStyle/>
          <a:p>
            <a:pPr>
              <a:lnSpc>
                <a:spcPts val="4856"/>
              </a:lnSpc>
              <a:spcBef>
                <a:spcPct val="0"/>
              </a:spcBef>
            </a:pPr>
            <a:r>
              <a:rPr lang="en-US" sz="3469">
                <a:solidFill>
                  <a:srgbClr val="F3BE66"/>
                </a:solidFill>
                <a:latin typeface="Inter Bold"/>
              </a:rPr>
              <a:t>MENU OPTIONS</a:t>
            </a:r>
          </a:p>
        </p:txBody>
      </p:sp>
      <p:pic>
        <p:nvPicPr>
          <p:cNvPr id="13" name="Picture 13"/>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11707768" y="3520348"/>
            <a:ext cx="634043" cy="634043"/>
          </a:xfrm>
          <a:prstGeom prst="rect">
            <a:avLst/>
          </a:prstGeom>
        </p:spPr>
      </p:pic>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984732"/>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606414" y="9044935"/>
            <a:ext cx="634043" cy="634043"/>
          </a:xfrm>
          <a:prstGeom prst="rect">
            <a:avLst/>
          </a:prstGeom>
        </p:spPr>
      </p:pic>
      <p:sp>
        <p:nvSpPr>
          <p:cNvPr id="6" name="TextBox 6"/>
          <p:cNvSpPr txBox="1"/>
          <p:nvPr/>
        </p:nvSpPr>
        <p:spPr>
          <a:xfrm>
            <a:off x="1299947" y="749342"/>
            <a:ext cx="7673648" cy="1038225"/>
          </a:xfrm>
          <a:prstGeom prst="rect">
            <a:avLst/>
          </a:prstGeom>
        </p:spPr>
        <p:txBody>
          <a:bodyPr lIns="0" tIns="0" rIns="0" bIns="0" rtlCol="0" anchor="t">
            <a:spAutoFit/>
          </a:bodyPr>
          <a:lstStyle/>
          <a:p>
            <a:pPr marL="0" lvl="0" indent="0" algn="l">
              <a:lnSpc>
                <a:spcPts val="8400"/>
              </a:lnSpc>
              <a:spcBef>
                <a:spcPct val="0"/>
              </a:spcBef>
            </a:pPr>
            <a:r>
              <a:rPr lang="en-US" sz="6000">
                <a:solidFill>
                  <a:srgbClr val="FFFFFF"/>
                </a:solidFill>
                <a:latin typeface="Inter Bold"/>
              </a:rPr>
              <a:t>C</a:t>
            </a:r>
            <a:r>
              <a:rPr lang="en-US" sz="6000" u="none">
                <a:solidFill>
                  <a:srgbClr val="FFFFFF"/>
                </a:solidFill>
                <a:latin typeface="Inter Bold"/>
              </a:rPr>
              <a:t>ODE</a:t>
            </a:r>
          </a:p>
        </p:txBody>
      </p:sp>
      <p:sp>
        <p:nvSpPr>
          <p:cNvPr id="7" name="TextBox 7"/>
          <p:cNvSpPr txBox="1"/>
          <p:nvPr/>
        </p:nvSpPr>
        <p:spPr>
          <a:xfrm>
            <a:off x="1299947" y="1744111"/>
            <a:ext cx="4436987" cy="1212226"/>
          </a:xfrm>
          <a:prstGeom prst="rect">
            <a:avLst/>
          </a:prstGeom>
        </p:spPr>
        <p:txBody>
          <a:bodyPr lIns="0" tIns="0" rIns="0" bIns="0" rtlCol="0" anchor="t">
            <a:spAutoFit/>
          </a:bodyPr>
          <a:lstStyle/>
          <a:p>
            <a:pPr>
              <a:lnSpc>
                <a:spcPts val="4856"/>
              </a:lnSpc>
            </a:pPr>
            <a:r>
              <a:rPr lang="en-US" sz="3469">
                <a:solidFill>
                  <a:srgbClr val="F3BE66"/>
                </a:solidFill>
                <a:latin typeface="Inter Bold"/>
              </a:rPr>
              <a:t>FADING SCREEN</a:t>
            </a:r>
          </a:p>
          <a:p>
            <a:pPr>
              <a:lnSpc>
                <a:spcPts val="4856"/>
              </a:lnSpc>
              <a:spcBef>
                <a:spcPct val="0"/>
              </a:spcBef>
            </a:pPr>
            <a:endParaRPr/>
          </a:p>
        </p:txBody>
      </p:sp>
      <p:sp>
        <p:nvSpPr>
          <p:cNvPr id="8" name="TextBox 8"/>
          <p:cNvSpPr txBox="1"/>
          <p:nvPr/>
        </p:nvSpPr>
        <p:spPr>
          <a:xfrm>
            <a:off x="5136771" y="1238415"/>
            <a:ext cx="15544800" cy="3578860"/>
          </a:xfrm>
          <a:prstGeom prst="rect">
            <a:avLst/>
          </a:prstGeom>
        </p:spPr>
        <p:txBody>
          <a:bodyPr lIns="0" tIns="0" rIns="0" bIns="0" rtlCol="0" anchor="t">
            <a:spAutoFit/>
          </a:bodyPr>
          <a:lstStyle/>
          <a:p>
            <a:pPr>
              <a:lnSpc>
                <a:spcPts val="2239"/>
              </a:lnSpc>
            </a:pPr>
            <a:r>
              <a:rPr lang="en-US" sz="1599">
                <a:solidFill>
                  <a:srgbClr val="FFAD66"/>
                </a:solidFill>
                <a:latin typeface="Fira Code"/>
              </a:rPr>
              <a:t>class</a:t>
            </a:r>
            <a:r>
              <a:rPr lang="en-US" sz="1599">
                <a:solidFill>
                  <a:srgbClr val="CCCAC2"/>
                </a:solidFill>
                <a:latin typeface="Fira Code"/>
              </a:rPr>
              <a:t> </a:t>
            </a:r>
            <a:r>
              <a:rPr lang="en-US" sz="1599">
                <a:solidFill>
                  <a:srgbClr val="73D0FF"/>
                </a:solidFill>
                <a:latin typeface="Fira Code"/>
              </a:rPr>
              <a:t>FadeScreen</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FFAD66"/>
                </a:solidFill>
                <a:latin typeface="Fira Code"/>
              </a:rPr>
              <a:t>def</a:t>
            </a:r>
            <a:r>
              <a:rPr lang="en-US" sz="1599">
                <a:solidFill>
                  <a:srgbClr val="CCCAC2"/>
                </a:solidFill>
                <a:latin typeface="Fira Code"/>
              </a:rPr>
              <a:t> </a:t>
            </a:r>
            <a:r>
              <a:rPr lang="en-US" sz="1599">
                <a:solidFill>
                  <a:srgbClr val="F28779"/>
                </a:solidFill>
                <a:latin typeface="Fira Code"/>
              </a:rPr>
              <a:t>__init__</a:t>
            </a:r>
            <a:r>
              <a:rPr lang="en-US" sz="1599">
                <a:solidFill>
                  <a:srgbClr val="CCCAC2"/>
                </a:solidFill>
                <a:latin typeface="Fira Code"/>
              </a:rPr>
              <a:t>(</a:t>
            </a:r>
            <a:r>
              <a:rPr lang="en-US" sz="1599">
                <a:solidFill>
                  <a:srgbClr val="DFBFFF"/>
                </a:solidFill>
                <a:latin typeface="Fira Code"/>
              </a:rPr>
              <a:t>self</a:t>
            </a:r>
            <a:r>
              <a:rPr lang="en-US" sz="1599">
                <a:solidFill>
                  <a:srgbClr val="CCCAC2"/>
                </a:solidFill>
                <a:latin typeface="Fira Code"/>
              </a:rPr>
              <a:t>, </a:t>
            </a:r>
            <a:r>
              <a:rPr lang="en-US" sz="1599">
                <a:solidFill>
                  <a:srgbClr val="DFBFFF"/>
                </a:solidFill>
                <a:latin typeface="Fira Code"/>
              </a:rPr>
              <a:t>w</a:t>
            </a:r>
            <a:r>
              <a:rPr lang="en-US" sz="1599">
                <a:solidFill>
                  <a:srgbClr val="CCCAC2"/>
                </a:solidFill>
                <a:latin typeface="Fira Code"/>
              </a:rPr>
              <a:t>, </a:t>
            </a:r>
            <a:r>
              <a:rPr lang="en-US" sz="1599">
                <a:solidFill>
                  <a:srgbClr val="DFBFFF"/>
                </a:solidFill>
                <a:latin typeface="Fira Code"/>
              </a:rPr>
              <a:t>h</a:t>
            </a:r>
            <a:r>
              <a:rPr lang="en-US" sz="1599">
                <a:solidFill>
                  <a:srgbClr val="CCCAC2"/>
                </a:solidFill>
                <a:latin typeface="Fira Code"/>
              </a:rPr>
              <a:t>, </a:t>
            </a:r>
            <a:r>
              <a:rPr lang="en-US" sz="1599">
                <a:solidFill>
                  <a:srgbClr val="DFBFFF"/>
                </a:solidFill>
                <a:latin typeface="Fira Code"/>
              </a:rPr>
              <a:t>colour</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.surface </a:t>
            </a:r>
            <a:r>
              <a:rPr lang="en-US" sz="1599">
                <a:solidFill>
                  <a:srgbClr val="F29E74"/>
                </a:solidFill>
                <a:latin typeface="Fira Code"/>
              </a:rPr>
              <a:t>=</a:t>
            </a:r>
            <a:r>
              <a:rPr lang="en-US" sz="1599">
                <a:solidFill>
                  <a:srgbClr val="CCCAC2"/>
                </a:solidFill>
                <a:latin typeface="Fira Code"/>
              </a:rPr>
              <a:t> </a:t>
            </a:r>
            <a:r>
              <a:rPr lang="en-US" sz="1599">
                <a:solidFill>
                  <a:srgbClr val="73D0FF"/>
                </a:solidFill>
                <a:latin typeface="Fira Code"/>
              </a:rPr>
              <a:t>pygame</a:t>
            </a:r>
            <a:r>
              <a:rPr lang="en-US" sz="1599">
                <a:solidFill>
                  <a:srgbClr val="CCCAC2"/>
                </a:solidFill>
                <a:latin typeface="Fira Code"/>
              </a:rPr>
              <a:t>.</a:t>
            </a:r>
            <a:r>
              <a:rPr lang="en-US" sz="1599">
                <a:solidFill>
                  <a:srgbClr val="73D0FF"/>
                </a:solidFill>
                <a:latin typeface="Fira Code"/>
              </a:rPr>
              <a:t>Surface</a:t>
            </a:r>
            <a:r>
              <a:rPr lang="en-US" sz="1599">
                <a:solidFill>
                  <a:srgbClr val="CCCAC2"/>
                </a:solidFill>
                <a:latin typeface="Fira Code"/>
              </a:rPr>
              <a:t>((</a:t>
            </a:r>
            <a:r>
              <a:rPr lang="en-US" sz="1599">
                <a:solidFill>
                  <a:srgbClr val="DFBFFF"/>
                </a:solidFill>
                <a:latin typeface="Fira Code"/>
              </a:rPr>
              <a:t>w</a:t>
            </a:r>
            <a:r>
              <a:rPr lang="en-US" sz="1599">
                <a:solidFill>
                  <a:srgbClr val="CCCAC2"/>
                </a:solidFill>
                <a:latin typeface="Fira Code"/>
              </a:rPr>
              <a:t>, </a:t>
            </a:r>
            <a:r>
              <a:rPr lang="en-US" sz="1599">
                <a:solidFill>
                  <a:srgbClr val="DFBFFF"/>
                </a:solidFill>
                <a:latin typeface="Fira Code"/>
              </a:rPr>
              <a:t>h</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.surface.</a:t>
            </a:r>
            <a:r>
              <a:rPr lang="en-US" sz="1599">
                <a:solidFill>
                  <a:srgbClr val="FFD173"/>
                </a:solidFill>
                <a:latin typeface="Fira Code"/>
              </a:rPr>
              <a:t>fill</a:t>
            </a:r>
            <a:r>
              <a:rPr lang="en-US" sz="1599">
                <a:solidFill>
                  <a:srgbClr val="CCCAC2"/>
                </a:solidFill>
                <a:latin typeface="Fira Code"/>
              </a:rPr>
              <a:t>(</a:t>
            </a:r>
            <a:r>
              <a:rPr lang="en-US" sz="1599">
                <a:solidFill>
                  <a:srgbClr val="DFBFFF"/>
                </a:solidFill>
                <a:latin typeface="Fira Code"/>
              </a:rPr>
              <a:t>colour</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.alpha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a:rPr>
              <a:t>255</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.surface.</a:t>
            </a:r>
            <a:r>
              <a:rPr lang="en-US" sz="1599">
                <a:solidFill>
                  <a:srgbClr val="FFD173"/>
                </a:solidFill>
                <a:latin typeface="Fira Code"/>
              </a:rPr>
              <a:t>set_alpha</a:t>
            </a:r>
            <a:r>
              <a:rPr lang="en-US" sz="1599">
                <a:solidFill>
                  <a:srgbClr val="CCCAC2"/>
                </a:solidFill>
                <a:latin typeface="Fira Code"/>
              </a:rPr>
              <a:t>(</a:t>
            </a:r>
            <a:r>
              <a:rPr lang="en-US" sz="1599">
                <a:solidFill>
                  <a:srgbClr val="DFBFFF"/>
                </a:solidFill>
                <a:latin typeface="Fira Code Italics"/>
              </a:rPr>
              <a:t>self</a:t>
            </a:r>
            <a:r>
              <a:rPr lang="en-US" sz="1599">
                <a:solidFill>
                  <a:srgbClr val="CCCAC2"/>
                </a:solidFill>
                <a:latin typeface="Fira Code"/>
              </a:rPr>
              <a:t>.alpha)</a:t>
            </a:r>
          </a:p>
          <a:p>
            <a:pPr>
              <a:lnSpc>
                <a:spcPts val="2239"/>
              </a:lnSpc>
            </a:pPr>
            <a:r>
              <a:rPr lang="en-US" sz="1599">
                <a:solidFill>
                  <a:srgbClr val="CCCAC2"/>
                </a:solidFill>
                <a:latin typeface="Fira Code"/>
              </a:rPr>
              <a:t>        </a:t>
            </a:r>
          </a:p>
          <a:p>
            <a:pPr>
              <a:lnSpc>
                <a:spcPts val="2239"/>
              </a:lnSpc>
            </a:pPr>
            <a:r>
              <a:rPr lang="en-US" sz="1599">
                <a:solidFill>
                  <a:srgbClr val="CCCAC2"/>
                </a:solidFill>
                <a:latin typeface="Fira Code"/>
              </a:rPr>
              <a:t>    </a:t>
            </a:r>
            <a:r>
              <a:rPr lang="en-US" sz="1599">
                <a:solidFill>
                  <a:srgbClr val="FFAD66"/>
                </a:solidFill>
                <a:latin typeface="Fira Code"/>
              </a:rPr>
              <a:t>def</a:t>
            </a:r>
            <a:r>
              <a:rPr lang="en-US" sz="1599">
                <a:solidFill>
                  <a:srgbClr val="CCCAC2"/>
                </a:solidFill>
                <a:latin typeface="Fira Code"/>
              </a:rPr>
              <a:t> </a:t>
            </a:r>
            <a:r>
              <a:rPr lang="en-US" sz="1599">
                <a:solidFill>
                  <a:srgbClr val="FFD173"/>
                </a:solidFill>
                <a:latin typeface="Fira Code"/>
              </a:rPr>
              <a:t>update</a:t>
            </a:r>
            <a:r>
              <a:rPr lang="en-US" sz="1599">
                <a:solidFill>
                  <a:srgbClr val="CCCAC2"/>
                </a:solidFill>
                <a:latin typeface="Fira Code"/>
              </a:rPr>
              <a:t>(</a:t>
            </a:r>
            <a:r>
              <a:rPr lang="en-US" sz="1599">
                <a:solidFill>
                  <a:srgbClr val="DFBFFF"/>
                </a:solidFill>
                <a:latin typeface="Fira Code"/>
              </a:rPr>
              <a:t>self</a:t>
            </a:r>
            <a:r>
              <a:rPr lang="en-US" sz="1599">
                <a:solidFill>
                  <a:srgbClr val="CCCAC2"/>
                </a:solidFill>
                <a:latin typeface="Fira Code"/>
              </a:rPr>
              <a:t>):</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.alpha </a:t>
            </a:r>
            <a:r>
              <a:rPr lang="en-US" sz="1599">
                <a:solidFill>
                  <a:srgbClr val="F29E74"/>
                </a:solidFill>
                <a:latin typeface="Fira Code"/>
              </a:rPr>
              <a:t>-=</a:t>
            </a:r>
            <a:r>
              <a:rPr lang="en-US" sz="1599">
                <a:solidFill>
                  <a:srgbClr val="CCCAC2"/>
                </a:solidFill>
                <a:latin typeface="Fira Code"/>
              </a:rPr>
              <a:t> </a:t>
            </a:r>
            <a:r>
              <a:rPr lang="en-US" sz="1599">
                <a:solidFill>
                  <a:srgbClr val="DFBFFF"/>
                </a:solidFill>
                <a:latin typeface="Fira Code"/>
              </a:rPr>
              <a:t>2</a:t>
            </a:r>
          </a:p>
          <a:p>
            <a:pPr>
              <a:lnSpc>
                <a:spcPts val="2239"/>
              </a:lnSpc>
            </a:pPr>
            <a:r>
              <a:rPr lang="en-US" sz="1599">
                <a:solidFill>
                  <a:srgbClr val="CCCAC2"/>
                </a:solidFill>
                <a:latin typeface="Fira Code"/>
              </a:rPr>
              <a:t>        </a:t>
            </a:r>
            <a:r>
              <a:rPr lang="en-US" sz="1599">
                <a:solidFill>
                  <a:srgbClr val="DFBFFF"/>
                </a:solidFill>
                <a:latin typeface="Fira Code Italics"/>
              </a:rPr>
              <a:t>self</a:t>
            </a:r>
            <a:r>
              <a:rPr lang="en-US" sz="1599">
                <a:solidFill>
                  <a:srgbClr val="CCCAC2"/>
                </a:solidFill>
                <a:latin typeface="Fira Code"/>
              </a:rPr>
              <a:t>.surface.</a:t>
            </a:r>
            <a:r>
              <a:rPr lang="en-US" sz="1599">
                <a:solidFill>
                  <a:srgbClr val="FFD173"/>
                </a:solidFill>
                <a:latin typeface="Fira Code"/>
              </a:rPr>
              <a:t>set_alpha</a:t>
            </a:r>
            <a:r>
              <a:rPr lang="en-US" sz="1599">
                <a:solidFill>
                  <a:srgbClr val="CCCAC2"/>
                </a:solidFill>
                <a:latin typeface="Fira Code"/>
              </a:rPr>
              <a:t>(</a:t>
            </a:r>
            <a:r>
              <a:rPr lang="en-US" sz="1599">
                <a:solidFill>
                  <a:srgbClr val="DFBFFF"/>
                </a:solidFill>
                <a:latin typeface="Fira Code Italics"/>
              </a:rPr>
              <a:t>self</a:t>
            </a:r>
            <a:r>
              <a:rPr lang="en-US" sz="1599">
                <a:solidFill>
                  <a:srgbClr val="CCCAC2"/>
                </a:solidFill>
                <a:latin typeface="Fira Code"/>
              </a:rPr>
              <a:t>.alpha)</a:t>
            </a:r>
          </a:p>
          <a:p>
            <a:pPr>
              <a:lnSpc>
                <a:spcPts val="2239"/>
              </a:lnSpc>
            </a:pPr>
            <a:r>
              <a:rPr lang="en-US" sz="1599">
                <a:solidFill>
                  <a:srgbClr val="CCCAC2"/>
                </a:solidFill>
                <a:latin typeface="Fira Code"/>
              </a:rPr>
              <a:t>        </a:t>
            </a:r>
          </a:p>
          <a:p>
            <a:pPr>
              <a:lnSpc>
                <a:spcPts val="2239"/>
              </a:lnSpc>
            </a:pPr>
            <a:r>
              <a:rPr lang="en-US" sz="1599">
                <a:solidFill>
                  <a:srgbClr val="CCCAC2"/>
                </a:solidFill>
                <a:latin typeface="Fira Code"/>
              </a:rPr>
              <a:t>    </a:t>
            </a:r>
            <a:r>
              <a:rPr lang="en-US" sz="1599">
                <a:solidFill>
                  <a:srgbClr val="FFAD66"/>
                </a:solidFill>
                <a:latin typeface="Fira Code"/>
              </a:rPr>
              <a:t>def</a:t>
            </a:r>
            <a:r>
              <a:rPr lang="en-US" sz="1599">
                <a:solidFill>
                  <a:srgbClr val="CCCAC2"/>
                </a:solidFill>
                <a:latin typeface="Fira Code"/>
              </a:rPr>
              <a:t> </a:t>
            </a:r>
            <a:r>
              <a:rPr lang="en-US" sz="1599">
                <a:solidFill>
                  <a:srgbClr val="FFD173"/>
                </a:solidFill>
                <a:latin typeface="Fira Code"/>
              </a:rPr>
              <a:t>draw</a:t>
            </a:r>
            <a:r>
              <a:rPr lang="en-US" sz="1599">
                <a:solidFill>
                  <a:srgbClr val="CCCAC2"/>
                </a:solidFill>
                <a:latin typeface="Fira Code"/>
              </a:rPr>
              <a:t>(</a:t>
            </a:r>
            <a:r>
              <a:rPr lang="en-US" sz="1599">
                <a:solidFill>
                  <a:srgbClr val="DFBFFF"/>
                </a:solidFill>
                <a:latin typeface="Fira Code"/>
              </a:rPr>
              <a:t>self</a:t>
            </a:r>
            <a:r>
              <a:rPr lang="en-US" sz="1599">
                <a:solidFill>
                  <a:srgbClr val="CCCAC2"/>
                </a:solidFill>
                <a:latin typeface="Fira Code"/>
              </a:rPr>
              <a:t>, </a:t>
            </a:r>
            <a:r>
              <a:rPr lang="en-US" sz="1599">
                <a:solidFill>
                  <a:srgbClr val="DFBFFF"/>
                </a:solidFill>
                <a:latin typeface="Fira Code"/>
              </a:rPr>
              <a:t>x</a:t>
            </a:r>
            <a:r>
              <a:rPr lang="en-US" sz="1599">
                <a:solidFill>
                  <a:srgbClr val="CCCAC2"/>
                </a:solidFill>
                <a:latin typeface="Fira Code"/>
              </a:rPr>
              <a:t>, </a:t>
            </a:r>
            <a:r>
              <a:rPr lang="en-US" sz="1599">
                <a:solidFill>
                  <a:srgbClr val="DFBFFF"/>
                </a:solidFill>
                <a:latin typeface="Fira Code"/>
              </a:rPr>
              <a:t>y</a:t>
            </a:r>
            <a:r>
              <a:rPr lang="en-US" sz="1599">
                <a:solidFill>
                  <a:srgbClr val="CCCAC2"/>
                </a:solidFill>
                <a:latin typeface="Fira Code"/>
              </a:rPr>
              <a:t>):</a:t>
            </a:r>
          </a:p>
          <a:p>
            <a:pPr>
              <a:lnSpc>
                <a:spcPts val="2239"/>
              </a:lnSpc>
            </a:pPr>
            <a:r>
              <a:rPr lang="en-US" sz="1599">
                <a:solidFill>
                  <a:srgbClr val="CCCAC2"/>
                </a:solidFill>
                <a:latin typeface="Fira Code"/>
              </a:rPr>
              <a:t>        win.</a:t>
            </a:r>
            <a:r>
              <a:rPr lang="en-US" sz="1599">
                <a:solidFill>
                  <a:srgbClr val="FFD173"/>
                </a:solidFill>
                <a:latin typeface="Fira Code"/>
              </a:rPr>
              <a:t>blit</a:t>
            </a:r>
            <a:r>
              <a:rPr lang="en-US" sz="1599">
                <a:solidFill>
                  <a:srgbClr val="CCCAC2"/>
                </a:solidFill>
                <a:latin typeface="Fira Code"/>
              </a:rPr>
              <a:t>(</a:t>
            </a:r>
            <a:r>
              <a:rPr lang="en-US" sz="1599">
                <a:solidFill>
                  <a:srgbClr val="DFBFFF"/>
                </a:solidFill>
                <a:latin typeface="Fira Code Italics"/>
              </a:rPr>
              <a:t>self</a:t>
            </a:r>
            <a:r>
              <a:rPr lang="en-US" sz="1599">
                <a:solidFill>
                  <a:srgbClr val="CCCAC2"/>
                </a:solidFill>
                <a:latin typeface="Fira Code"/>
              </a:rPr>
              <a:t>.surface, (</a:t>
            </a:r>
            <a:r>
              <a:rPr lang="en-US" sz="1599">
                <a:solidFill>
                  <a:srgbClr val="DFBFFF"/>
                </a:solidFill>
                <a:latin typeface="Fira Code"/>
              </a:rPr>
              <a:t>x</a:t>
            </a:r>
            <a:r>
              <a:rPr lang="en-US" sz="1599">
                <a:solidFill>
                  <a:srgbClr val="CCCAC2"/>
                </a:solidFill>
                <a:latin typeface="Fira Code"/>
              </a:rPr>
              <a:t>,</a:t>
            </a:r>
            <a:r>
              <a:rPr lang="en-US" sz="1599">
                <a:solidFill>
                  <a:srgbClr val="DFBFFF"/>
                </a:solidFill>
                <a:latin typeface="Fira Code"/>
              </a:rPr>
              <a:t>y</a:t>
            </a:r>
            <a:r>
              <a:rPr lang="en-US" sz="1599">
                <a:solidFill>
                  <a:srgbClr val="CCCAC2"/>
                </a:solidFill>
                <a:latin typeface="Fira Code"/>
              </a:rPr>
              <a:t>))</a:t>
            </a:r>
          </a:p>
        </p:txBody>
      </p:sp>
      <p:sp>
        <p:nvSpPr>
          <p:cNvPr id="9" name="TextBox 9"/>
          <p:cNvSpPr txBox="1"/>
          <p:nvPr/>
        </p:nvSpPr>
        <p:spPr>
          <a:xfrm>
            <a:off x="5136771" y="5499516"/>
            <a:ext cx="15544800" cy="3302635"/>
          </a:xfrm>
          <a:prstGeom prst="rect">
            <a:avLst/>
          </a:prstGeom>
        </p:spPr>
        <p:txBody>
          <a:bodyPr lIns="0" tIns="0" rIns="0" bIns="0" rtlCol="0" anchor="t">
            <a:spAutoFit/>
          </a:bodyPr>
          <a:lstStyle/>
          <a:p>
            <a:pPr>
              <a:lnSpc>
                <a:spcPts val="2239"/>
              </a:lnSpc>
            </a:pPr>
            <a:r>
              <a:rPr lang="en-US" sz="1599">
                <a:solidFill>
                  <a:srgbClr val="CCCAC2"/>
                </a:solidFill>
                <a:latin typeface="Fira Code"/>
              </a:rPr>
              <a:t>fadeScreen </a:t>
            </a:r>
            <a:r>
              <a:rPr lang="en-US" sz="1599">
                <a:solidFill>
                  <a:srgbClr val="F29E74"/>
                </a:solidFill>
                <a:latin typeface="Fira Code"/>
              </a:rPr>
              <a:t>=</a:t>
            </a:r>
            <a:r>
              <a:rPr lang="en-US" sz="1599">
                <a:solidFill>
                  <a:srgbClr val="CCCAC2"/>
                </a:solidFill>
                <a:latin typeface="Fira Code"/>
              </a:rPr>
              <a:t> </a:t>
            </a:r>
            <a:r>
              <a:rPr lang="en-US" sz="1599">
                <a:solidFill>
                  <a:srgbClr val="73D0FF"/>
                </a:solidFill>
                <a:latin typeface="Fira Code"/>
              </a:rPr>
              <a:t>FadeScreen</a:t>
            </a:r>
            <a:r>
              <a:rPr lang="en-US" sz="1599">
                <a:solidFill>
                  <a:srgbClr val="CCCAC2"/>
                </a:solidFill>
                <a:latin typeface="Fira Code"/>
              </a:rPr>
              <a:t>(screen_width, screen_height, BLACK)</a:t>
            </a:r>
          </a:p>
          <a:p>
            <a:pPr>
              <a:lnSpc>
                <a:spcPts val="2239"/>
              </a:lnSpc>
            </a:pPr>
            <a:endParaRPr/>
          </a:p>
          <a:p>
            <a:pPr>
              <a:lnSpc>
                <a:spcPts val="2239"/>
              </a:lnSpc>
            </a:pPr>
            <a:endParaRPr/>
          </a:p>
          <a:p>
            <a:pPr>
              <a:lnSpc>
                <a:spcPts val="2239"/>
              </a:lnSpc>
            </a:pPr>
            <a:endParaRPr/>
          </a:p>
          <a:p>
            <a:pPr>
              <a:lnSpc>
                <a:spcPts val="2239"/>
              </a:lnSpc>
            </a:pPr>
            <a:r>
              <a:rPr lang="en-US" sz="1599">
                <a:solidFill>
                  <a:srgbClr val="FFAD66"/>
                </a:solidFill>
                <a:latin typeface="Fira Code"/>
              </a:rPr>
              <a:t>if</a:t>
            </a:r>
            <a:r>
              <a:rPr lang="en-US" sz="1599">
                <a:solidFill>
                  <a:srgbClr val="CCCAC2"/>
                </a:solidFill>
                <a:latin typeface="Fira Code"/>
              </a:rPr>
              <a:t> homepage:</a:t>
            </a:r>
          </a:p>
          <a:p>
            <a:pPr>
              <a:lnSpc>
                <a:spcPts val="2239"/>
              </a:lnSpc>
            </a:pPr>
            <a:r>
              <a:rPr lang="en-US" sz="1599">
                <a:solidFill>
                  <a:srgbClr val="CCCAC2"/>
                </a:solidFill>
                <a:latin typeface="Fira Code"/>
              </a:rPr>
              <a:t>        </a:t>
            </a:r>
            <a:r>
              <a:rPr lang="en-US" sz="1599">
                <a:solidFill>
                  <a:srgbClr val="FFAD66"/>
                </a:solidFill>
                <a:latin typeface="Fira Code"/>
              </a:rPr>
              <a:t>if</a:t>
            </a:r>
            <a:r>
              <a:rPr lang="en-US" sz="1599">
                <a:solidFill>
                  <a:srgbClr val="CCCAC2"/>
                </a:solidFill>
                <a:latin typeface="Fira Code"/>
              </a:rPr>
              <a:t> fadeScreen.alpha </a:t>
            </a:r>
            <a:r>
              <a:rPr lang="en-US" sz="1599">
                <a:solidFill>
                  <a:srgbClr val="F29E74"/>
                </a:solidFill>
                <a:latin typeface="Fira Code"/>
              </a:rPr>
              <a:t>&gt;=</a:t>
            </a:r>
            <a:r>
              <a:rPr lang="en-US" sz="1599">
                <a:solidFill>
                  <a:srgbClr val="CCCAC2"/>
                </a:solidFill>
                <a:latin typeface="Fira Code"/>
              </a:rPr>
              <a:t> </a:t>
            </a:r>
            <a:r>
              <a:rPr lang="en-US" sz="1599">
                <a:solidFill>
                  <a:srgbClr val="DFBFFF"/>
                </a:solidFill>
                <a:latin typeface="Fira Code"/>
              </a:rPr>
              <a:t>0</a:t>
            </a:r>
            <a:r>
              <a:rPr lang="en-US" sz="1599">
                <a:solidFill>
                  <a:srgbClr val="CCCAC2"/>
                </a:solidFill>
                <a:latin typeface="Fira Code"/>
              </a:rPr>
              <a:t>:</a:t>
            </a:r>
          </a:p>
          <a:p>
            <a:pPr>
              <a:lnSpc>
                <a:spcPts val="2239"/>
              </a:lnSpc>
            </a:pPr>
            <a:r>
              <a:rPr lang="en-US" sz="1599">
                <a:solidFill>
                  <a:srgbClr val="CCCAC2"/>
                </a:solidFill>
                <a:latin typeface="Fira Code"/>
              </a:rPr>
              <a:t>            fadeScreen.</a:t>
            </a:r>
            <a:r>
              <a:rPr lang="en-US" sz="1599">
                <a:solidFill>
                  <a:srgbClr val="FFD173"/>
                </a:solidFill>
                <a:latin typeface="Fira Code"/>
              </a:rPr>
              <a:t>update</a:t>
            </a:r>
            <a:r>
              <a:rPr lang="en-US" sz="1599">
                <a:solidFill>
                  <a:srgbClr val="CCCAC2"/>
                </a:solidFill>
                <a:latin typeface="Fira Code"/>
              </a:rPr>
              <a:t>()</a:t>
            </a:r>
          </a:p>
          <a:p>
            <a:pPr>
              <a:lnSpc>
                <a:spcPts val="2239"/>
              </a:lnSpc>
            </a:pPr>
            <a:r>
              <a:rPr lang="en-US" sz="1599">
                <a:solidFill>
                  <a:srgbClr val="CCCAC2"/>
                </a:solidFill>
                <a:latin typeface="Fira Code"/>
              </a:rPr>
              <a:t>            fadeScreen.</a:t>
            </a:r>
            <a:r>
              <a:rPr lang="en-US" sz="1599">
                <a:solidFill>
                  <a:srgbClr val="FFD173"/>
                </a:solidFill>
                <a:latin typeface="Fira Code"/>
              </a:rPr>
              <a:t>draw</a:t>
            </a:r>
            <a:r>
              <a:rPr lang="en-US" sz="1599">
                <a:solidFill>
                  <a:srgbClr val="CCCAC2"/>
                </a:solidFill>
                <a:latin typeface="Fira Code"/>
              </a:rPr>
              <a:t>(</a:t>
            </a:r>
            <a:r>
              <a:rPr lang="en-US" sz="1599">
                <a:solidFill>
                  <a:srgbClr val="DFBFFF"/>
                </a:solidFill>
                <a:latin typeface="Fira Code"/>
              </a:rPr>
              <a:t>0</a:t>
            </a:r>
            <a:r>
              <a:rPr lang="en-US" sz="1599">
                <a:solidFill>
                  <a:srgbClr val="CCCAC2"/>
                </a:solidFill>
                <a:latin typeface="Fira Code"/>
              </a:rPr>
              <a:t>,</a:t>
            </a:r>
            <a:r>
              <a:rPr lang="en-US" sz="1599">
                <a:solidFill>
                  <a:srgbClr val="DFBFFF"/>
                </a:solidFill>
                <a:latin typeface="Fira Code"/>
              </a:rPr>
              <a:t>0</a:t>
            </a:r>
            <a:r>
              <a:rPr lang="en-US" sz="1599">
                <a:solidFill>
                  <a:srgbClr val="CCCAC2"/>
                </a:solidFill>
                <a:latin typeface="Fira Code"/>
              </a:rPr>
              <a:t>)</a:t>
            </a:r>
          </a:p>
          <a:p>
            <a:pPr>
              <a:lnSpc>
                <a:spcPts val="2239"/>
              </a:lnSpc>
            </a:pPr>
            <a:r>
              <a:rPr lang="en-US" sz="1599">
                <a:solidFill>
                  <a:srgbClr val="CCCAC2"/>
                </a:solidFill>
                <a:latin typeface="Fira Code"/>
              </a:rPr>
              <a:t>            </a:t>
            </a:r>
          </a:p>
          <a:p>
            <a:pPr>
              <a:lnSpc>
                <a:spcPts val="2239"/>
              </a:lnSpc>
            </a:pPr>
            <a:r>
              <a:rPr lang="en-US" sz="1599">
                <a:solidFill>
                  <a:srgbClr val="CCCAC2"/>
                </a:solidFill>
                <a:latin typeface="Fira Code"/>
              </a:rPr>
              <a:t>            opening_animation.</a:t>
            </a:r>
            <a:r>
              <a:rPr lang="en-US" sz="1599">
                <a:solidFill>
                  <a:srgbClr val="FFD173"/>
                </a:solidFill>
                <a:latin typeface="Fira Code"/>
              </a:rPr>
              <a:t>set_alpha</a:t>
            </a:r>
            <a:r>
              <a:rPr lang="en-US" sz="1599">
                <a:solidFill>
                  <a:srgbClr val="CCCAC2"/>
                </a:solidFill>
                <a:latin typeface="Fira Code"/>
              </a:rPr>
              <a:t>(fadeScreen.alpha)</a:t>
            </a:r>
          </a:p>
          <a:p>
            <a:pPr>
              <a:lnSpc>
                <a:spcPts val="2239"/>
              </a:lnSpc>
            </a:pPr>
            <a:r>
              <a:rPr lang="en-US" sz="1599">
                <a:solidFill>
                  <a:srgbClr val="CCCAC2"/>
                </a:solidFill>
                <a:latin typeface="Fira Code"/>
              </a:rPr>
              <a:t>            win.</a:t>
            </a:r>
            <a:r>
              <a:rPr lang="en-US" sz="1599">
                <a:solidFill>
                  <a:srgbClr val="FFD173"/>
                </a:solidFill>
                <a:latin typeface="Fira Code"/>
              </a:rPr>
              <a:t>blit</a:t>
            </a:r>
            <a:r>
              <a:rPr lang="en-US" sz="1599">
                <a:solidFill>
                  <a:srgbClr val="CCCAC2"/>
                </a:solidFill>
                <a:latin typeface="Fira Code"/>
              </a:rPr>
              <a:t>(opening_animation, (screen_width </a:t>
            </a:r>
            <a:r>
              <a:rPr lang="en-US" sz="1599">
                <a:solidFill>
                  <a:srgbClr val="F29E74"/>
                </a:solidFill>
                <a:latin typeface="Fira Code"/>
              </a:rPr>
              <a:t>-</a:t>
            </a:r>
            <a:r>
              <a:rPr lang="en-US" sz="1599">
                <a:solidFill>
                  <a:srgbClr val="CCCAC2"/>
                </a:solidFill>
                <a:latin typeface="Fira Code"/>
              </a:rPr>
              <a:t> opening_animation.</a:t>
            </a:r>
            <a:r>
              <a:rPr lang="en-US" sz="1599">
                <a:solidFill>
                  <a:srgbClr val="FFD173"/>
                </a:solidFill>
                <a:latin typeface="Fira Code"/>
              </a:rPr>
              <a:t>get_width</a:t>
            </a:r>
            <a:r>
              <a:rPr lang="en-US" sz="1599">
                <a:solidFill>
                  <a:srgbClr val="CCCAC2"/>
                </a:solidFill>
                <a:latin typeface="Fira Code"/>
              </a:rPr>
              <a:t>() , screen_height </a:t>
            </a:r>
            <a:r>
              <a:rPr lang="en-US" sz="1599">
                <a:solidFill>
                  <a:srgbClr val="F29E74"/>
                </a:solidFill>
                <a:latin typeface="Fira Code"/>
              </a:rPr>
              <a:t>-</a:t>
            </a:r>
            <a:r>
              <a:rPr lang="en-US" sz="1599">
                <a:solidFill>
                  <a:srgbClr val="CCCAC2"/>
                </a:solidFill>
                <a:latin typeface="Fira Code"/>
              </a:rPr>
              <a:t> opening_animation.</a:t>
            </a:r>
            <a:r>
              <a:rPr lang="en-US" sz="1599">
                <a:solidFill>
                  <a:srgbClr val="FFD173"/>
                </a:solidFill>
                <a:latin typeface="Fira Code"/>
              </a:rPr>
              <a:t>get_height</a:t>
            </a:r>
            <a:r>
              <a:rPr lang="en-US" sz="1599">
                <a:solidFill>
                  <a:srgbClr val="CCCAC2"/>
                </a:solidFill>
                <a:latin typeface="Fira Code"/>
              </a:rPr>
              <a:t>()))</a:t>
            </a:r>
          </a:p>
        </p:txBody>
      </p:sp>
    </p:spTree>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2607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4142124" y="2953630"/>
            <a:ext cx="634043" cy="634043"/>
          </a:xfrm>
          <a:prstGeom prst="rect">
            <a:avLst/>
          </a:prstGeom>
        </p:spPr>
      </p:pic>
      <p:pic>
        <p:nvPicPr>
          <p:cNvPr id="6" name="Picture 6"/>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16625257" y="9258300"/>
            <a:ext cx="634043" cy="634043"/>
          </a:xfrm>
          <a:prstGeom prst="rect">
            <a:avLst/>
          </a:prstGeom>
        </p:spPr>
      </p:pic>
      <p:grpSp>
        <p:nvGrpSpPr>
          <p:cNvPr id="7" name="Group 7"/>
          <p:cNvGrpSpPr>
            <a:grpSpLocks noChangeAspect="1"/>
          </p:cNvGrpSpPr>
          <p:nvPr/>
        </p:nvGrpSpPr>
        <p:grpSpPr>
          <a:xfrm>
            <a:off x="5114495" y="466905"/>
            <a:ext cx="11649386" cy="9353189"/>
            <a:chOff x="0" y="0"/>
            <a:chExt cx="7467600" cy="5995670"/>
          </a:xfrm>
        </p:grpSpPr>
        <p:sp>
          <p:nvSpPr>
            <p:cNvPr id="8" name="Freeform 8"/>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9" name="Freeform 9"/>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0" name="Freeform 10"/>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1" name="Freeform 11"/>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6"/>
              <a:stretch>
                <a:fillRect t="-66" b="-66"/>
              </a:stretch>
            </a:blipFill>
          </p:spPr>
        </p:sp>
      </p:grpSp>
      <p:sp>
        <p:nvSpPr>
          <p:cNvPr id="12" name="TextBox 12"/>
          <p:cNvSpPr txBox="1"/>
          <p:nvPr/>
        </p:nvSpPr>
        <p:spPr>
          <a:xfrm>
            <a:off x="1299947" y="749342"/>
            <a:ext cx="7673648"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OUTPUT</a:t>
            </a:r>
          </a:p>
        </p:txBody>
      </p:sp>
      <p:sp>
        <p:nvSpPr>
          <p:cNvPr id="13" name="TextBox 13"/>
          <p:cNvSpPr txBox="1"/>
          <p:nvPr/>
        </p:nvSpPr>
        <p:spPr>
          <a:xfrm>
            <a:off x="1299947" y="1720892"/>
            <a:ext cx="4436987" cy="595391"/>
          </a:xfrm>
          <a:prstGeom prst="rect">
            <a:avLst/>
          </a:prstGeom>
        </p:spPr>
        <p:txBody>
          <a:bodyPr lIns="0" tIns="0" rIns="0" bIns="0" rtlCol="0" anchor="t">
            <a:spAutoFit/>
          </a:bodyPr>
          <a:lstStyle/>
          <a:p>
            <a:pPr>
              <a:lnSpc>
                <a:spcPts val="4856"/>
              </a:lnSpc>
              <a:spcBef>
                <a:spcPct val="0"/>
              </a:spcBef>
            </a:pPr>
            <a:r>
              <a:rPr lang="en-US" sz="3469">
                <a:solidFill>
                  <a:srgbClr val="F3BE66"/>
                </a:solidFill>
                <a:latin typeface="Inter Bold"/>
              </a:rPr>
              <a:t>FADING SCREEN</a:t>
            </a:r>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2607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4142124" y="2953630"/>
            <a:ext cx="634043" cy="634043"/>
          </a:xfrm>
          <a:prstGeom prst="rect">
            <a:avLst/>
          </a:prstGeom>
        </p:spPr>
      </p:pic>
      <p:pic>
        <p:nvPicPr>
          <p:cNvPr id="6" name="Picture 6"/>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16625257" y="9258300"/>
            <a:ext cx="634043" cy="634043"/>
          </a:xfrm>
          <a:prstGeom prst="rect">
            <a:avLst/>
          </a:prstGeom>
        </p:spPr>
      </p:pic>
      <p:grpSp>
        <p:nvGrpSpPr>
          <p:cNvPr id="7" name="Group 7"/>
          <p:cNvGrpSpPr>
            <a:grpSpLocks noChangeAspect="1"/>
          </p:cNvGrpSpPr>
          <p:nvPr/>
        </p:nvGrpSpPr>
        <p:grpSpPr>
          <a:xfrm>
            <a:off x="5114495" y="466905"/>
            <a:ext cx="11649386" cy="9353189"/>
            <a:chOff x="0" y="0"/>
            <a:chExt cx="7467600" cy="5995670"/>
          </a:xfrm>
        </p:grpSpPr>
        <p:sp>
          <p:nvSpPr>
            <p:cNvPr id="8" name="Freeform 8"/>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9" name="Freeform 9"/>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0" name="Freeform 10"/>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1" name="Freeform 11"/>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6"/>
              <a:stretch>
                <a:fillRect t="-66" b="-66"/>
              </a:stretch>
            </a:blipFill>
          </p:spPr>
        </p:sp>
      </p:grpSp>
      <p:sp>
        <p:nvSpPr>
          <p:cNvPr id="12" name="TextBox 12"/>
          <p:cNvSpPr txBox="1"/>
          <p:nvPr/>
        </p:nvSpPr>
        <p:spPr>
          <a:xfrm>
            <a:off x="1299947" y="749342"/>
            <a:ext cx="7673648"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OUTPUT</a:t>
            </a:r>
          </a:p>
        </p:txBody>
      </p:sp>
      <p:sp>
        <p:nvSpPr>
          <p:cNvPr id="13" name="TextBox 13"/>
          <p:cNvSpPr txBox="1"/>
          <p:nvPr/>
        </p:nvSpPr>
        <p:spPr>
          <a:xfrm>
            <a:off x="1299947" y="1720892"/>
            <a:ext cx="4436987" cy="1212226"/>
          </a:xfrm>
          <a:prstGeom prst="rect">
            <a:avLst/>
          </a:prstGeom>
        </p:spPr>
        <p:txBody>
          <a:bodyPr lIns="0" tIns="0" rIns="0" bIns="0" rtlCol="0" anchor="t">
            <a:spAutoFit/>
          </a:bodyPr>
          <a:lstStyle/>
          <a:p>
            <a:pPr>
              <a:lnSpc>
                <a:spcPts val="4856"/>
              </a:lnSpc>
              <a:spcBef>
                <a:spcPct val="0"/>
              </a:spcBef>
            </a:pPr>
            <a:r>
              <a:rPr lang="en-US" sz="3469">
                <a:solidFill>
                  <a:srgbClr val="F3BE66"/>
                </a:solidFill>
                <a:latin typeface="Inter Bold"/>
              </a:rPr>
              <a:t>BASIC GAME SCREEN</a:t>
            </a:r>
          </a:p>
        </p:txBody>
      </p:sp>
    </p:spTree>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2607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4142124" y="2953630"/>
            <a:ext cx="634043" cy="634043"/>
          </a:xfrm>
          <a:prstGeom prst="rect">
            <a:avLst/>
          </a:prstGeom>
        </p:spPr>
      </p:pic>
      <p:pic>
        <p:nvPicPr>
          <p:cNvPr id="6" name="Picture 6"/>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16625257" y="9258300"/>
            <a:ext cx="634043" cy="634043"/>
          </a:xfrm>
          <a:prstGeom prst="rect">
            <a:avLst/>
          </a:prstGeom>
        </p:spPr>
      </p:pic>
      <p:grpSp>
        <p:nvGrpSpPr>
          <p:cNvPr id="7" name="Group 7"/>
          <p:cNvGrpSpPr>
            <a:grpSpLocks noChangeAspect="1"/>
          </p:cNvGrpSpPr>
          <p:nvPr/>
        </p:nvGrpSpPr>
        <p:grpSpPr>
          <a:xfrm>
            <a:off x="5114495" y="466905"/>
            <a:ext cx="11649386" cy="9353189"/>
            <a:chOff x="0" y="0"/>
            <a:chExt cx="7467600" cy="5995670"/>
          </a:xfrm>
        </p:grpSpPr>
        <p:sp>
          <p:nvSpPr>
            <p:cNvPr id="8" name="Freeform 8"/>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9" name="Freeform 9"/>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0" name="Freeform 10"/>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1" name="Freeform 11"/>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6"/>
              <a:stretch>
                <a:fillRect t="-66" b="-66"/>
              </a:stretch>
            </a:blipFill>
          </p:spPr>
        </p:sp>
      </p:grpSp>
      <p:sp>
        <p:nvSpPr>
          <p:cNvPr id="12" name="TextBox 12"/>
          <p:cNvSpPr txBox="1"/>
          <p:nvPr/>
        </p:nvSpPr>
        <p:spPr>
          <a:xfrm>
            <a:off x="1299947" y="749342"/>
            <a:ext cx="7673648"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OUTPUT</a:t>
            </a:r>
          </a:p>
        </p:txBody>
      </p:sp>
      <p:sp>
        <p:nvSpPr>
          <p:cNvPr id="13" name="TextBox 13"/>
          <p:cNvSpPr txBox="1"/>
          <p:nvPr/>
        </p:nvSpPr>
        <p:spPr>
          <a:xfrm>
            <a:off x="1299947" y="1720892"/>
            <a:ext cx="4436987" cy="595391"/>
          </a:xfrm>
          <a:prstGeom prst="rect">
            <a:avLst/>
          </a:prstGeom>
        </p:spPr>
        <p:txBody>
          <a:bodyPr lIns="0" tIns="0" rIns="0" bIns="0" rtlCol="0" anchor="t">
            <a:spAutoFit/>
          </a:bodyPr>
          <a:lstStyle/>
          <a:p>
            <a:pPr>
              <a:lnSpc>
                <a:spcPts val="4856"/>
              </a:lnSpc>
              <a:spcBef>
                <a:spcPct val="0"/>
              </a:spcBef>
            </a:pPr>
            <a:r>
              <a:rPr lang="en-US" sz="3469">
                <a:solidFill>
                  <a:srgbClr val="F3BE66"/>
                </a:solidFill>
                <a:latin typeface="Inter Bold"/>
              </a:rPr>
              <a:t>WHILE PLAYING</a:t>
            </a:r>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2607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4142124" y="2953630"/>
            <a:ext cx="634043" cy="634043"/>
          </a:xfrm>
          <a:prstGeom prst="rect">
            <a:avLst/>
          </a:prstGeom>
        </p:spPr>
      </p:pic>
      <p:pic>
        <p:nvPicPr>
          <p:cNvPr id="6" name="Picture 6"/>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16625257" y="9258300"/>
            <a:ext cx="634043" cy="634043"/>
          </a:xfrm>
          <a:prstGeom prst="rect">
            <a:avLst/>
          </a:prstGeom>
        </p:spPr>
      </p:pic>
      <p:grpSp>
        <p:nvGrpSpPr>
          <p:cNvPr id="7" name="Group 7"/>
          <p:cNvGrpSpPr>
            <a:grpSpLocks noChangeAspect="1"/>
          </p:cNvGrpSpPr>
          <p:nvPr/>
        </p:nvGrpSpPr>
        <p:grpSpPr>
          <a:xfrm>
            <a:off x="5114495" y="466905"/>
            <a:ext cx="11649386" cy="9353189"/>
            <a:chOff x="0" y="0"/>
            <a:chExt cx="7467600" cy="5995670"/>
          </a:xfrm>
        </p:grpSpPr>
        <p:sp>
          <p:nvSpPr>
            <p:cNvPr id="8" name="Freeform 8"/>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9" name="Freeform 9"/>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0" name="Freeform 10"/>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1" name="Freeform 11"/>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6"/>
              <a:stretch>
                <a:fillRect t="-66" b="-66"/>
              </a:stretch>
            </a:blipFill>
          </p:spPr>
        </p:sp>
      </p:grpSp>
      <p:sp>
        <p:nvSpPr>
          <p:cNvPr id="12" name="TextBox 12"/>
          <p:cNvSpPr txBox="1"/>
          <p:nvPr/>
        </p:nvSpPr>
        <p:spPr>
          <a:xfrm>
            <a:off x="1299947" y="749342"/>
            <a:ext cx="7673648"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OUTPUT</a:t>
            </a:r>
          </a:p>
        </p:txBody>
      </p:sp>
      <p:sp>
        <p:nvSpPr>
          <p:cNvPr id="13" name="TextBox 13"/>
          <p:cNvSpPr txBox="1"/>
          <p:nvPr/>
        </p:nvSpPr>
        <p:spPr>
          <a:xfrm>
            <a:off x="1299947" y="1720892"/>
            <a:ext cx="4436987" cy="1829062"/>
          </a:xfrm>
          <a:prstGeom prst="rect">
            <a:avLst/>
          </a:prstGeom>
        </p:spPr>
        <p:txBody>
          <a:bodyPr lIns="0" tIns="0" rIns="0" bIns="0" rtlCol="0" anchor="t">
            <a:spAutoFit/>
          </a:bodyPr>
          <a:lstStyle/>
          <a:p>
            <a:pPr>
              <a:lnSpc>
                <a:spcPts val="4856"/>
              </a:lnSpc>
            </a:pPr>
            <a:r>
              <a:rPr lang="en-US" sz="3469">
                <a:solidFill>
                  <a:srgbClr val="F3BE66"/>
                </a:solidFill>
                <a:latin typeface="Inter Bold"/>
              </a:rPr>
              <a:t>ALERT AND HINT</a:t>
            </a:r>
          </a:p>
          <a:p>
            <a:pPr>
              <a:lnSpc>
                <a:spcPts val="4856"/>
              </a:lnSpc>
            </a:pPr>
            <a:r>
              <a:rPr lang="en-US" sz="3469">
                <a:solidFill>
                  <a:srgbClr val="F3BE66"/>
                </a:solidFill>
                <a:latin typeface="Inter Bold"/>
              </a:rPr>
              <a:t>@</a:t>
            </a:r>
          </a:p>
          <a:p>
            <a:pPr>
              <a:lnSpc>
                <a:spcPts val="4856"/>
              </a:lnSpc>
              <a:spcBef>
                <a:spcPct val="0"/>
              </a:spcBef>
            </a:pPr>
            <a:r>
              <a:rPr lang="en-US" sz="3469">
                <a:solidFill>
                  <a:srgbClr val="F3BE66"/>
                </a:solidFill>
                <a:latin typeface="Inter Bold"/>
              </a:rPr>
              <a:t>LIVES = 2</a:t>
            </a:r>
          </a:p>
        </p:txBody>
      </p:sp>
    </p:spTree>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2607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4142124" y="2953630"/>
            <a:ext cx="634043" cy="634043"/>
          </a:xfrm>
          <a:prstGeom prst="rect">
            <a:avLst/>
          </a:prstGeom>
        </p:spPr>
      </p:pic>
      <p:pic>
        <p:nvPicPr>
          <p:cNvPr id="6" name="Picture 6"/>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16625257" y="9258300"/>
            <a:ext cx="634043" cy="634043"/>
          </a:xfrm>
          <a:prstGeom prst="rect">
            <a:avLst/>
          </a:prstGeom>
        </p:spPr>
      </p:pic>
      <p:grpSp>
        <p:nvGrpSpPr>
          <p:cNvPr id="7" name="Group 7"/>
          <p:cNvGrpSpPr>
            <a:grpSpLocks noChangeAspect="1"/>
          </p:cNvGrpSpPr>
          <p:nvPr/>
        </p:nvGrpSpPr>
        <p:grpSpPr>
          <a:xfrm>
            <a:off x="5114495" y="466905"/>
            <a:ext cx="11649386" cy="9353189"/>
            <a:chOff x="0" y="0"/>
            <a:chExt cx="7467600" cy="5995670"/>
          </a:xfrm>
        </p:grpSpPr>
        <p:sp>
          <p:nvSpPr>
            <p:cNvPr id="8" name="Freeform 8"/>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9" name="Freeform 9"/>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0" name="Freeform 10"/>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1" name="Freeform 11"/>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6"/>
              <a:stretch>
                <a:fillRect t="-66" b="-66"/>
              </a:stretch>
            </a:blipFill>
          </p:spPr>
        </p:sp>
      </p:grpSp>
      <p:sp>
        <p:nvSpPr>
          <p:cNvPr id="12" name="TextBox 12"/>
          <p:cNvSpPr txBox="1"/>
          <p:nvPr/>
        </p:nvSpPr>
        <p:spPr>
          <a:xfrm>
            <a:off x="1299947" y="749342"/>
            <a:ext cx="7673648"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OUTPUT</a:t>
            </a:r>
          </a:p>
        </p:txBody>
      </p:sp>
      <p:sp>
        <p:nvSpPr>
          <p:cNvPr id="13" name="TextBox 13"/>
          <p:cNvSpPr txBox="1"/>
          <p:nvPr/>
        </p:nvSpPr>
        <p:spPr>
          <a:xfrm>
            <a:off x="1299947" y="1720892"/>
            <a:ext cx="4436987" cy="1212226"/>
          </a:xfrm>
          <a:prstGeom prst="rect">
            <a:avLst/>
          </a:prstGeom>
        </p:spPr>
        <p:txBody>
          <a:bodyPr lIns="0" tIns="0" rIns="0" bIns="0" rtlCol="0" anchor="t">
            <a:spAutoFit/>
          </a:bodyPr>
          <a:lstStyle/>
          <a:p>
            <a:pPr>
              <a:lnSpc>
                <a:spcPts val="4856"/>
              </a:lnSpc>
              <a:spcBef>
                <a:spcPct val="0"/>
              </a:spcBef>
            </a:pPr>
            <a:r>
              <a:rPr lang="en-US" sz="3469">
                <a:solidFill>
                  <a:srgbClr val="F3BE66"/>
                </a:solidFill>
                <a:latin typeface="Inter Bold"/>
              </a:rPr>
              <a:t>AFTER A RIGHT ANSWER</a:t>
            </a:r>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2607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4142124" y="2953630"/>
            <a:ext cx="634043" cy="634043"/>
          </a:xfrm>
          <a:prstGeom prst="rect">
            <a:avLst/>
          </a:prstGeom>
        </p:spPr>
      </p:pic>
      <p:pic>
        <p:nvPicPr>
          <p:cNvPr id="6" name="Picture 6"/>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16625257" y="9258300"/>
            <a:ext cx="634043" cy="634043"/>
          </a:xfrm>
          <a:prstGeom prst="rect">
            <a:avLst/>
          </a:prstGeom>
        </p:spPr>
      </p:pic>
      <p:grpSp>
        <p:nvGrpSpPr>
          <p:cNvPr id="7" name="Group 7"/>
          <p:cNvGrpSpPr>
            <a:grpSpLocks noChangeAspect="1"/>
          </p:cNvGrpSpPr>
          <p:nvPr/>
        </p:nvGrpSpPr>
        <p:grpSpPr>
          <a:xfrm>
            <a:off x="5114495" y="466905"/>
            <a:ext cx="11649386" cy="9353189"/>
            <a:chOff x="0" y="0"/>
            <a:chExt cx="7467600" cy="5995670"/>
          </a:xfrm>
        </p:grpSpPr>
        <p:sp>
          <p:nvSpPr>
            <p:cNvPr id="8" name="Freeform 8"/>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9" name="Freeform 9"/>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0" name="Freeform 10"/>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1" name="Freeform 11"/>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6"/>
              <a:stretch>
                <a:fillRect t="-66" b="-66"/>
              </a:stretch>
            </a:blipFill>
          </p:spPr>
        </p:sp>
      </p:grpSp>
      <p:sp>
        <p:nvSpPr>
          <p:cNvPr id="12" name="TextBox 12"/>
          <p:cNvSpPr txBox="1"/>
          <p:nvPr/>
        </p:nvSpPr>
        <p:spPr>
          <a:xfrm>
            <a:off x="1299947" y="749342"/>
            <a:ext cx="7673648"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OUTPUT</a:t>
            </a:r>
          </a:p>
        </p:txBody>
      </p:sp>
      <p:sp>
        <p:nvSpPr>
          <p:cNvPr id="13" name="TextBox 13"/>
          <p:cNvSpPr txBox="1"/>
          <p:nvPr/>
        </p:nvSpPr>
        <p:spPr>
          <a:xfrm>
            <a:off x="1299947" y="1720892"/>
            <a:ext cx="3476220" cy="1212226"/>
          </a:xfrm>
          <a:prstGeom prst="rect">
            <a:avLst/>
          </a:prstGeom>
        </p:spPr>
        <p:txBody>
          <a:bodyPr lIns="0" tIns="0" rIns="0" bIns="0" rtlCol="0" anchor="t">
            <a:spAutoFit/>
          </a:bodyPr>
          <a:lstStyle/>
          <a:p>
            <a:pPr>
              <a:lnSpc>
                <a:spcPts val="4856"/>
              </a:lnSpc>
              <a:spcBef>
                <a:spcPct val="0"/>
              </a:spcBef>
            </a:pPr>
            <a:r>
              <a:rPr lang="en-US" sz="3469">
                <a:solidFill>
                  <a:srgbClr val="F3BE66"/>
                </a:solidFill>
                <a:latin typeface="Inter Bold"/>
              </a:rPr>
              <a:t>UNABLE TO GUESS</a:t>
            </a:r>
          </a:p>
        </p:txBody>
      </p:sp>
    </p:spTree>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3" name="Picture 3"/>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7475136" y="2177821"/>
            <a:ext cx="634043" cy="634043"/>
          </a:xfrm>
          <a:prstGeom prst="rect">
            <a:avLst/>
          </a:prstGeom>
        </p:spPr>
      </p:pic>
      <p:grpSp>
        <p:nvGrpSpPr>
          <p:cNvPr id="4" name="Group 4"/>
          <p:cNvGrpSpPr/>
          <p:nvPr/>
        </p:nvGrpSpPr>
        <p:grpSpPr>
          <a:xfrm>
            <a:off x="1269587" y="1028700"/>
            <a:ext cx="5174018" cy="1627464"/>
            <a:chOff x="0" y="0"/>
            <a:chExt cx="6898690" cy="2169952"/>
          </a:xfrm>
        </p:grpSpPr>
        <p:pic>
          <p:nvPicPr>
            <p:cNvPr id="5" name="Picture 5"/>
            <p:cNvPicPr>
              <a:picLocks noChangeAspect="1"/>
            </p:cNvPicPr>
            <p:nvPr/>
          </p:nvPicPr>
          <p:blipFill>
            <a:blip r:embed="rId6">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6898690" cy="2169952"/>
            </a:xfrm>
            <a:prstGeom prst="rect">
              <a:avLst/>
            </a:prstGeom>
          </p:spPr>
        </p:pic>
        <p:pic>
          <p:nvPicPr>
            <p:cNvPr id="6" name="Picture 6"/>
            <p:cNvPicPr>
              <a:picLocks noChangeAspect="1"/>
            </p:cNvPicPr>
            <p:nvPr/>
          </p:nvPicPr>
          <p:blipFill>
            <a:blip r:embed="rId8"/>
            <a:srcRect/>
            <a:stretch>
              <a:fillRect/>
            </a:stretch>
          </p:blipFill>
          <p:spPr>
            <a:xfrm>
              <a:off x="282912" y="151786"/>
              <a:ext cx="6142517" cy="1866380"/>
            </a:xfrm>
            <a:prstGeom prst="rect">
              <a:avLst/>
            </a:prstGeom>
          </p:spPr>
        </p:pic>
      </p:grpSp>
      <p:pic>
        <p:nvPicPr>
          <p:cNvPr id="7" name="Picture 7"/>
          <p:cNvPicPr>
            <a:picLocks noChangeAspect="1"/>
          </p:cNvPicPr>
          <p:nvPr/>
        </p:nvPicPr>
        <p:blipFill>
          <a:blip r:embed="rId9"/>
          <a:srcRect/>
          <a:stretch>
            <a:fillRect/>
          </a:stretch>
        </p:blipFill>
        <p:spPr>
          <a:xfrm>
            <a:off x="2815072" y="4951208"/>
            <a:ext cx="2083048" cy="2249692"/>
          </a:xfrm>
          <a:prstGeom prst="rect">
            <a:avLst/>
          </a:prstGeom>
        </p:spPr>
      </p:pic>
      <p:sp>
        <p:nvSpPr>
          <p:cNvPr id="8" name="TextBox 8"/>
          <p:cNvSpPr txBox="1"/>
          <p:nvPr/>
        </p:nvSpPr>
        <p:spPr>
          <a:xfrm>
            <a:off x="11154344" y="2570439"/>
            <a:ext cx="3620092" cy="721995"/>
          </a:xfrm>
          <a:prstGeom prst="rect">
            <a:avLst/>
          </a:prstGeom>
        </p:spPr>
        <p:txBody>
          <a:bodyPr lIns="0" tIns="0" rIns="0" bIns="0" rtlCol="0" anchor="t">
            <a:spAutoFit/>
          </a:bodyPr>
          <a:lstStyle/>
          <a:p>
            <a:pPr>
              <a:lnSpc>
                <a:spcPts val="5880"/>
              </a:lnSpc>
              <a:spcBef>
                <a:spcPct val="0"/>
              </a:spcBef>
            </a:pPr>
            <a:r>
              <a:rPr lang="en-US" sz="4200">
                <a:solidFill>
                  <a:srgbClr val="FFFFFF"/>
                </a:solidFill>
                <a:latin typeface="Inter"/>
              </a:rPr>
              <a:t>Submitted by:</a:t>
            </a:r>
          </a:p>
        </p:txBody>
      </p:sp>
      <p:sp>
        <p:nvSpPr>
          <p:cNvPr id="9" name="TextBox 9"/>
          <p:cNvSpPr txBox="1"/>
          <p:nvPr/>
        </p:nvSpPr>
        <p:spPr>
          <a:xfrm>
            <a:off x="9945495" y="6796792"/>
            <a:ext cx="6037792" cy="721995"/>
          </a:xfrm>
          <a:prstGeom prst="rect">
            <a:avLst/>
          </a:prstGeom>
        </p:spPr>
        <p:txBody>
          <a:bodyPr lIns="0" tIns="0" rIns="0" bIns="0" rtlCol="0" anchor="t">
            <a:spAutoFit/>
          </a:bodyPr>
          <a:lstStyle/>
          <a:p>
            <a:pPr>
              <a:lnSpc>
                <a:spcPts val="5880"/>
              </a:lnSpc>
              <a:spcBef>
                <a:spcPct val="0"/>
              </a:spcBef>
            </a:pPr>
            <a:r>
              <a:rPr lang="en-US" sz="4200">
                <a:solidFill>
                  <a:srgbClr val="F3BE66"/>
                </a:solidFill>
                <a:latin typeface="Inter"/>
              </a:rPr>
              <a:t>Under the Guidance of:</a:t>
            </a:r>
          </a:p>
        </p:txBody>
      </p:sp>
      <p:sp>
        <p:nvSpPr>
          <p:cNvPr id="10" name="TextBox 10"/>
          <p:cNvSpPr txBox="1"/>
          <p:nvPr/>
        </p:nvSpPr>
        <p:spPr>
          <a:xfrm>
            <a:off x="878069" y="3371143"/>
            <a:ext cx="5957054" cy="1125936"/>
          </a:xfrm>
          <a:prstGeom prst="rect">
            <a:avLst/>
          </a:prstGeom>
        </p:spPr>
        <p:txBody>
          <a:bodyPr lIns="0" tIns="0" rIns="0" bIns="0" rtlCol="0" anchor="t">
            <a:spAutoFit/>
          </a:bodyPr>
          <a:lstStyle/>
          <a:p>
            <a:pPr algn="ctr">
              <a:lnSpc>
                <a:spcPts val="3040"/>
              </a:lnSpc>
            </a:pPr>
            <a:r>
              <a:rPr lang="en-US" sz="2171">
                <a:solidFill>
                  <a:srgbClr val="FFFFFF"/>
                </a:solidFill>
                <a:latin typeface="Canva Sans Bold"/>
              </a:rPr>
              <a:t>62347628 : DISSERTATION / PROJECT WORK</a:t>
            </a:r>
          </a:p>
          <a:p>
            <a:pPr algn="ctr">
              <a:lnSpc>
                <a:spcPts val="3040"/>
              </a:lnSpc>
            </a:pPr>
            <a:r>
              <a:rPr lang="en-US" sz="2171">
                <a:solidFill>
                  <a:srgbClr val="FFFFFF"/>
                </a:solidFill>
                <a:latin typeface="Canva Sans Bold"/>
              </a:rPr>
              <a:t>Semester 6</a:t>
            </a:r>
          </a:p>
          <a:p>
            <a:pPr algn="ctr">
              <a:lnSpc>
                <a:spcPts val="3040"/>
              </a:lnSpc>
            </a:pPr>
            <a:r>
              <a:rPr lang="en-US" sz="2171">
                <a:solidFill>
                  <a:srgbClr val="FFFFFF"/>
                </a:solidFill>
                <a:latin typeface="Canva Sans Bold"/>
              </a:rPr>
              <a:t>B.A. Programme</a:t>
            </a:r>
          </a:p>
        </p:txBody>
      </p:sp>
      <p:sp>
        <p:nvSpPr>
          <p:cNvPr id="11" name="TextBox 11"/>
          <p:cNvSpPr txBox="1"/>
          <p:nvPr/>
        </p:nvSpPr>
        <p:spPr>
          <a:xfrm>
            <a:off x="1377417" y="7362577"/>
            <a:ext cx="4958358" cy="1234440"/>
          </a:xfrm>
          <a:prstGeom prst="rect">
            <a:avLst/>
          </a:prstGeom>
        </p:spPr>
        <p:txBody>
          <a:bodyPr lIns="0" tIns="0" rIns="0" bIns="0" rtlCol="0" anchor="t">
            <a:spAutoFit/>
          </a:bodyPr>
          <a:lstStyle/>
          <a:p>
            <a:pPr algn="ctr">
              <a:lnSpc>
                <a:spcPts val="3359"/>
              </a:lnSpc>
            </a:pPr>
            <a:r>
              <a:rPr lang="en-US" sz="2400">
                <a:solidFill>
                  <a:srgbClr val="FFFFFF"/>
                </a:solidFill>
                <a:latin typeface="Canva Sans"/>
              </a:rPr>
              <a:t>Department of Computer Science</a:t>
            </a:r>
          </a:p>
          <a:p>
            <a:pPr algn="ctr">
              <a:lnSpc>
                <a:spcPts val="3359"/>
              </a:lnSpc>
            </a:pPr>
            <a:r>
              <a:rPr lang="en-US" sz="2400">
                <a:solidFill>
                  <a:srgbClr val="FFFFFF"/>
                </a:solidFill>
                <a:latin typeface="Canva Sans Bold"/>
              </a:rPr>
              <a:t>P. G. D. A. V. College</a:t>
            </a:r>
          </a:p>
          <a:p>
            <a:pPr algn="ctr">
              <a:lnSpc>
                <a:spcPts val="3359"/>
              </a:lnSpc>
            </a:pPr>
            <a:r>
              <a:rPr lang="en-US" sz="2400">
                <a:solidFill>
                  <a:srgbClr val="FFFFFF"/>
                </a:solidFill>
                <a:latin typeface="Canva Sans"/>
              </a:rPr>
              <a:t>Nehru Nagar, New Delhi- 110065</a:t>
            </a:r>
          </a:p>
        </p:txBody>
      </p:sp>
      <p:sp>
        <p:nvSpPr>
          <p:cNvPr id="12" name="TextBox 12"/>
          <p:cNvSpPr txBox="1"/>
          <p:nvPr/>
        </p:nvSpPr>
        <p:spPr>
          <a:xfrm>
            <a:off x="8872904" y="3342568"/>
            <a:ext cx="4881577" cy="1725945"/>
          </a:xfrm>
          <a:prstGeom prst="rect">
            <a:avLst/>
          </a:prstGeom>
        </p:spPr>
        <p:txBody>
          <a:bodyPr lIns="0" tIns="0" rIns="0" bIns="0" rtlCol="0" anchor="t">
            <a:spAutoFit/>
          </a:bodyPr>
          <a:lstStyle/>
          <a:p>
            <a:pPr>
              <a:lnSpc>
                <a:spcPts val="4619"/>
              </a:lnSpc>
            </a:pPr>
            <a:r>
              <a:rPr lang="en-US" sz="3299">
                <a:solidFill>
                  <a:srgbClr val="FFFFFF"/>
                </a:solidFill>
                <a:latin typeface="Garet Bold"/>
              </a:rPr>
              <a:t>Abhinav Yadav</a:t>
            </a:r>
          </a:p>
          <a:p>
            <a:pPr>
              <a:lnSpc>
                <a:spcPts val="4619"/>
              </a:lnSpc>
            </a:pPr>
            <a:r>
              <a:rPr lang="en-US" sz="3299">
                <a:solidFill>
                  <a:srgbClr val="FFFFFF"/>
                </a:solidFill>
                <a:latin typeface="Garet Bold"/>
              </a:rPr>
              <a:t>Varenya Girish Hegde</a:t>
            </a:r>
          </a:p>
          <a:p>
            <a:pPr>
              <a:lnSpc>
                <a:spcPts val="4619"/>
              </a:lnSpc>
            </a:pPr>
            <a:r>
              <a:rPr lang="en-US" sz="3299">
                <a:solidFill>
                  <a:srgbClr val="FFFFFF"/>
                </a:solidFill>
                <a:latin typeface="Garet Bold"/>
              </a:rPr>
              <a:t>Yashvardhan Shukla</a:t>
            </a:r>
          </a:p>
        </p:txBody>
      </p:sp>
      <p:sp>
        <p:nvSpPr>
          <p:cNvPr id="13" name="TextBox 13"/>
          <p:cNvSpPr txBox="1"/>
          <p:nvPr/>
        </p:nvSpPr>
        <p:spPr>
          <a:xfrm>
            <a:off x="13993422" y="3342568"/>
            <a:ext cx="3062455" cy="1725945"/>
          </a:xfrm>
          <a:prstGeom prst="rect">
            <a:avLst/>
          </a:prstGeom>
        </p:spPr>
        <p:txBody>
          <a:bodyPr lIns="0" tIns="0" rIns="0" bIns="0" rtlCol="0" anchor="t">
            <a:spAutoFit/>
          </a:bodyPr>
          <a:lstStyle/>
          <a:p>
            <a:pPr>
              <a:lnSpc>
                <a:spcPts val="4619"/>
              </a:lnSpc>
            </a:pPr>
            <a:r>
              <a:rPr lang="en-US" sz="3299">
                <a:solidFill>
                  <a:srgbClr val="FFFFFF"/>
                </a:solidFill>
                <a:latin typeface="Garet Bold"/>
              </a:rPr>
              <a:t>20053501009</a:t>
            </a:r>
          </a:p>
          <a:p>
            <a:pPr>
              <a:lnSpc>
                <a:spcPts val="4619"/>
              </a:lnSpc>
            </a:pPr>
            <a:r>
              <a:rPr lang="en-US" sz="3299">
                <a:solidFill>
                  <a:srgbClr val="FFFFFF"/>
                </a:solidFill>
                <a:latin typeface="Garet Bold"/>
              </a:rPr>
              <a:t>20053501017</a:t>
            </a:r>
          </a:p>
          <a:p>
            <a:pPr>
              <a:lnSpc>
                <a:spcPts val="4619"/>
              </a:lnSpc>
            </a:pPr>
            <a:r>
              <a:rPr lang="en-US" sz="3299">
                <a:solidFill>
                  <a:srgbClr val="FFFFFF"/>
                </a:solidFill>
                <a:latin typeface="Garet Bold"/>
              </a:rPr>
              <a:t>20053501022</a:t>
            </a:r>
          </a:p>
        </p:txBody>
      </p:sp>
      <p:sp>
        <p:nvSpPr>
          <p:cNvPr id="14" name="TextBox 14"/>
          <p:cNvSpPr txBox="1"/>
          <p:nvPr/>
        </p:nvSpPr>
        <p:spPr>
          <a:xfrm>
            <a:off x="10959497" y="7442587"/>
            <a:ext cx="4009787" cy="1154430"/>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Inter Bold"/>
              </a:rPr>
              <a:t>Dr. Geeta Aggarwal</a:t>
            </a:r>
          </a:p>
          <a:p>
            <a:pPr algn="ctr">
              <a:lnSpc>
                <a:spcPts val="4620"/>
              </a:lnSpc>
              <a:spcBef>
                <a:spcPct val="0"/>
              </a:spcBef>
            </a:pPr>
            <a:r>
              <a:rPr lang="en-US" sz="3300">
                <a:solidFill>
                  <a:srgbClr val="FFFFFF"/>
                </a:solidFill>
                <a:latin typeface="Inter"/>
              </a:rPr>
              <a:t>Assistant Professor</a:t>
            </a:r>
          </a:p>
        </p:txBody>
      </p:sp>
    </p:spTree>
  </p:cSld>
  <p:clrMapOvr>
    <a:masterClrMapping/>
  </p:clrMapOvr>
  <p:transition>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058405" y="-1942095"/>
            <a:ext cx="14171191" cy="14171191"/>
          </a:xfrm>
          <a:prstGeom prst="rect">
            <a:avLst/>
          </a:prstGeom>
        </p:spPr>
      </p:pic>
      <p:pic>
        <p:nvPicPr>
          <p:cNvPr id="6" name="Picture 6"/>
          <p:cNvPicPr>
            <a:picLocks noChangeAspect="1"/>
          </p:cNvPicPr>
          <p:nvPr/>
        </p:nvPicPr>
        <p:blipFill>
          <a:blip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6229595" y="1028700"/>
            <a:ext cx="1029705" cy="1029705"/>
          </a:xfrm>
          <a:prstGeom prst="rect">
            <a:avLst/>
          </a:prstGeom>
        </p:spPr>
      </p:pic>
      <p:pic>
        <p:nvPicPr>
          <p:cNvPr id="7" name="Picture 7"/>
          <p:cNvPicPr>
            <a:picLocks noChangeAspect="1"/>
          </p:cNvPicPr>
          <p:nvPr/>
        </p:nvPicPr>
        <p:blipFill>
          <a:blip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6229595" y="8228595"/>
            <a:ext cx="1029705" cy="1029705"/>
          </a:xfrm>
          <a:prstGeom prst="rect">
            <a:avLst/>
          </a:prstGeom>
        </p:spPr>
      </p:pic>
      <p:pic>
        <p:nvPicPr>
          <p:cNvPr id="8" name="Picture 8"/>
          <p:cNvPicPr>
            <a:picLocks noChangeAspect="1"/>
          </p:cNvPicPr>
          <p:nvPr/>
        </p:nvPicPr>
        <p:blipFill>
          <a:blip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1029705" cy="1029705"/>
          </a:xfrm>
          <a:prstGeom prst="rect">
            <a:avLst/>
          </a:prstGeom>
        </p:spPr>
      </p:pic>
      <p:pic>
        <p:nvPicPr>
          <p:cNvPr id="9" name="Picture 9"/>
          <p:cNvPicPr>
            <a:picLocks noChangeAspect="1"/>
          </p:cNvPicPr>
          <p:nvPr/>
        </p:nvPicPr>
        <p:blipFill>
          <a:blip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8228595"/>
            <a:ext cx="1029705" cy="1029705"/>
          </a:xfrm>
          <a:prstGeom prst="rect">
            <a:avLst/>
          </a:prstGeom>
        </p:spPr>
      </p:pic>
      <p:sp>
        <p:nvSpPr>
          <p:cNvPr id="10" name="TextBox 10"/>
          <p:cNvSpPr txBox="1"/>
          <p:nvPr/>
        </p:nvSpPr>
        <p:spPr>
          <a:xfrm>
            <a:off x="3349117" y="4180781"/>
            <a:ext cx="11589765" cy="1725414"/>
          </a:xfrm>
          <a:prstGeom prst="rect">
            <a:avLst/>
          </a:prstGeom>
        </p:spPr>
        <p:txBody>
          <a:bodyPr lIns="0" tIns="0" rIns="0" bIns="0" rtlCol="0" anchor="t">
            <a:spAutoFit/>
          </a:bodyPr>
          <a:lstStyle/>
          <a:p>
            <a:pPr algn="ctr">
              <a:lnSpc>
                <a:spcPts val="14098"/>
              </a:lnSpc>
              <a:spcBef>
                <a:spcPct val="0"/>
              </a:spcBef>
            </a:pPr>
            <a:r>
              <a:rPr lang="en-US" sz="10070">
                <a:solidFill>
                  <a:srgbClr val="FFFFFF"/>
                </a:solidFill>
                <a:latin typeface="Inter Bold"/>
              </a:rPr>
              <a:t>THANK YOU</a:t>
            </a:r>
          </a:p>
        </p:txBody>
      </p: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grpSp>
        <p:nvGrpSpPr>
          <p:cNvPr id="5" name="Group 5"/>
          <p:cNvGrpSpPr>
            <a:grpSpLocks noChangeAspect="1"/>
          </p:cNvGrpSpPr>
          <p:nvPr/>
        </p:nvGrpSpPr>
        <p:grpSpPr>
          <a:xfrm>
            <a:off x="3846556" y="208958"/>
            <a:ext cx="10594888" cy="5297444"/>
            <a:chOff x="0" y="0"/>
            <a:chExt cx="6662420" cy="3331210"/>
          </a:xfrm>
        </p:grpSpPr>
        <p:sp>
          <p:nvSpPr>
            <p:cNvPr id="6" name="Freeform 6"/>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4"/>
              <a:stretch>
                <a:fillRect t="-10885" b="-1614"/>
              </a:stretch>
            </a:blipFill>
          </p:spPr>
        </p:sp>
      </p:grpSp>
      <p:pic>
        <p:nvPicPr>
          <p:cNvPr id="7" name="Picture 7"/>
          <p:cNvPicPr>
            <a:picLocks noChangeAspect="1"/>
          </p:cNvPicPr>
          <p:nvPr/>
        </p:nvPicPr>
        <p:blipFill>
          <a:blip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6655956" y="4360897"/>
            <a:ext cx="4976087" cy="1565206"/>
          </a:xfrm>
          <a:prstGeom prst="rect">
            <a:avLst/>
          </a:prstGeom>
        </p:spPr>
      </p:pic>
      <p:pic>
        <p:nvPicPr>
          <p:cNvPr id="8" name="Picture 8"/>
          <p:cNvPicPr>
            <a:picLocks noChangeAspect="1"/>
          </p:cNvPicPr>
          <p:nvPr/>
        </p:nvPicPr>
        <p:blipFill>
          <a:blip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rcRect/>
          <a:stretch>
            <a:fillRect/>
          </a:stretch>
        </p:blipFill>
        <p:spPr>
          <a:xfrm>
            <a:off x="7171266" y="8427431"/>
            <a:ext cx="3945468" cy="93257"/>
          </a:xfrm>
          <a:prstGeom prst="rect">
            <a:avLst/>
          </a:prstGeom>
        </p:spPr>
      </p:pic>
      <p:pic>
        <p:nvPicPr>
          <p:cNvPr id="9" name="Picture 9"/>
          <p:cNvPicPr>
            <a:picLocks noChangeAspect="1"/>
          </p:cNvPicPr>
          <p:nvPr/>
        </p:nvPicPr>
        <p:blipFill>
          <a:blip r:embed="rId9">
            <a:extLst>
              <a:ext uri="{28A0092B-C50C-407E-A947-70E740481C1C}">
                <a14:useLocalDpi xmlns="" xmlns:a14="http://schemas.microsoft.com/office/drawing/2010/main" val="0"/>
              </a:ext>
              <a:ext uri="{96DAC541-7B7A-43D3-8B79-37D633B846F1}">
                <asvg:svgBlip xmlns="" xmlns:asvg="http://schemas.microsoft.com/office/drawing/2016/SVG/main" r:embed="rId10"/>
              </a:ext>
            </a:extLst>
          </a:blip>
          <a:srcRect/>
          <a:stretch>
            <a:fillRect/>
          </a:stretch>
        </p:blipFill>
        <p:spPr>
          <a:xfrm>
            <a:off x="3212512" y="3717898"/>
            <a:ext cx="634043" cy="634043"/>
          </a:xfrm>
          <a:prstGeom prst="rect">
            <a:avLst/>
          </a:prstGeom>
        </p:spPr>
      </p:pic>
      <p:pic>
        <p:nvPicPr>
          <p:cNvPr id="10" name="Picture 10"/>
          <p:cNvPicPr>
            <a:picLocks noChangeAspect="1"/>
          </p:cNvPicPr>
          <p:nvPr/>
        </p:nvPicPr>
        <p:blipFill>
          <a:blip r:embed="rId9">
            <a:extLst>
              <a:ext uri="{28A0092B-C50C-407E-A947-70E740481C1C}">
                <a14:useLocalDpi xmlns="" xmlns:a14="http://schemas.microsoft.com/office/drawing/2010/main" val="0"/>
              </a:ext>
              <a:ext uri="{96DAC541-7B7A-43D3-8B79-37D633B846F1}">
                <asvg:svgBlip xmlns="" xmlns:asvg="http://schemas.microsoft.com/office/drawing/2016/SVG/main" r:embed="rId10"/>
              </a:ext>
            </a:extLst>
          </a:blip>
          <a:srcRect/>
          <a:stretch>
            <a:fillRect/>
          </a:stretch>
        </p:blipFill>
        <p:spPr>
          <a:xfrm>
            <a:off x="14441444" y="3717898"/>
            <a:ext cx="634043" cy="634043"/>
          </a:xfrm>
          <a:prstGeom prst="rect">
            <a:avLst/>
          </a:prstGeom>
        </p:spPr>
      </p:pic>
      <p:sp>
        <p:nvSpPr>
          <p:cNvPr id="11" name="TextBox 11"/>
          <p:cNvSpPr txBox="1"/>
          <p:nvPr/>
        </p:nvSpPr>
        <p:spPr>
          <a:xfrm>
            <a:off x="5788897" y="4685348"/>
            <a:ext cx="6710207" cy="821054"/>
          </a:xfrm>
          <a:prstGeom prst="rect">
            <a:avLst/>
          </a:prstGeom>
        </p:spPr>
        <p:txBody>
          <a:bodyPr lIns="0" tIns="0" rIns="0" bIns="0" rtlCol="0" anchor="t">
            <a:spAutoFit/>
          </a:bodyPr>
          <a:lstStyle/>
          <a:p>
            <a:pPr algn="ctr">
              <a:lnSpc>
                <a:spcPts val="6720"/>
              </a:lnSpc>
              <a:spcBef>
                <a:spcPct val="0"/>
              </a:spcBef>
            </a:pPr>
            <a:r>
              <a:rPr lang="en-US" sz="4800">
                <a:solidFill>
                  <a:srgbClr val="FFFFFF"/>
                </a:solidFill>
                <a:latin typeface="Inter Bold"/>
              </a:rPr>
              <a:t>INTRODUCTION </a:t>
            </a:r>
          </a:p>
        </p:txBody>
      </p:sp>
      <p:sp>
        <p:nvSpPr>
          <p:cNvPr id="12" name="TextBox 12"/>
          <p:cNvSpPr txBox="1"/>
          <p:nvPr/>
        </p:nvSpPr>
        <p:spPr>
          <a:xfrm>
            <a:off x="1863257" y="6472555"/>
            <a:ext cx="14561486" cy="2785745"/>
          </a:xfrm>
          <a:prstGeom prst="rect">
            <a:avLst/>
          </a:prstGeom>
        </p:spPr>
        <p:txBody>
          <a:bodyPr lIns="0" tIns="0" rIns="0" bIns="0" rtlCol="0" anchor="t">
            <a:spAutoFit/>
          </a:bodyPr>
          <a:lstStyle/>
          <a:p>
            <a:pPr algn="ctr">
              <a:lnSpc>
                <a:spcPts val="4480"/>
              </a:lnSpc>
            </a:pPr>
            <a:r>
              <a:rPr lang="en-US" sz="3200">
                <a:solidFill>
                  <a:srgbClr val="FFFFFF"/>
                </a:solidFill>
                <a:latin typeface="Oswald Bold"/>
              </a:rPr>
              <a:t>Hangman </a:t>
            </a:r>
            <a:r>
              <a:rPr lang="en-US" sz="3200">
                <a:solidFill>
                  <a:srgbClr val="FFFFFF"/>
                </a:solidFill>
                <a:latin typeface="Oswald"/>
              </a:rPr>
              <a:t>is a </a:t>
            </a:r>
            <a:r>
              <a:rPr lang="en-US" sz="3200">
                <a:solidFill>
                  <a:srgbClr val="FFFFFF"/>
                </a:solidFill>
                <a:latin typeface="Oswald Bold"/>
              </a:rPr>
              <a:t>Word</a:t>
            </a:r>
            <a:r>
              <a:rPr lang="en-US" sz="3200">
                <a:solidFill>
                  <a:srgbClr val="FFFFFF"/>
                </a:solidFill>
                <a:latin typeface="Oswald"/>
              </a:rPr>
              <a:t> </a:t>
            </a:r>
            <a:r>
              <a:rPr lang="en-US" sz="3200">
                <a:solidFill>
                  <a:srgbClr val="FFFFFF"/>
                </a:solidFill>
                <a:latin typeface="Oswald Bold"/>
              </a:rPr>
              <a:t>Guessing Game</a:t>
            </a:r>
            <a:r>
              <a:rPr lang="en-US" sz="3200">
                <a:solidFill>
                  <a:srgbClr val="FFFFFF"/>
                </a:solidFill>
                <a:latin typeface="Oswald"/>
              </a:rPr>
              <a:t> for two or more players. One player thinks of a word, phrase or sentence and the other(s) tries to guess it by suggesting letters within a certain number of guesses. Originally a </a:t>
            </a:r>
            <a:r>
              <a:rPr lang="en-US" sz="3200">
                <a:solidFill>
                  <a:srgbClr val="FFFFFF"/>
                </a:solidFill>
                <a:latin typeface="Oswald Bold"/>
              </a:rPr>
              <a:t>Paper-and-Pencil</a:t>
            </a:r>
            <a:r>
              <a:rPr lang="en-US" sz="3200">
                <a:solidFill>
                  <a:srgbClr val="FFFFFF"/>
                </a:solidFill>
                <a:latin typeface="Oswald"/>
              </a:rPr>
              <a:t> game, there are now </a:t>
            </a:r>
            <a:r>
              <a:rPr lang="en-US" sz="3200">
                <a:solidFill>
                  <a:srgbClr val="FFFFFF"/>
                </a:solidFill>
                <a:latin typeface="Oswald Bold"/>
              </a:rPr>
              <a:t>Electronic Versions</a:t>
            </a:r>
            <a:r>
              <a:rPr lang="en-US" sz="3200">
                <a:solidFill>
                  <a:srgbClr val="FFFFFF"/>
                </a:solidFill>
                <a:latin typeface="Oswald"/>
              </a:rPr>
              <a:t>.</a:t>
            </a:r>
          </a:p>
          <a:p>
            <a:pPr algn="ctr">
              <a:lnSpc>
                <a:spcPts val="4480"/>
              </a:lnSpc>
            </a:pPr>
            <a:endParaRPr/>
          </a:p>
          <a:p>
            <a:pPr algn="ctr">
              <a:lnSpc>
                <a:spcPts val="4480"/>
              </a:lnSpc>
            </a:pPr>
            <a:r>
              <a:rPr lang="en-US" sz="3200">
                <a:solidFill>
                  <a:srgbClr val="FFFFFF"/>
                </a:solidFill>
                <a:latin typeface="Oswald"/>
              </a:rPr>
              <a:t>We have created one such electronic version of Hangman using python.</a:t>
            </a:r>
          </a:p>
        </p:txBody>
      </p:sp>
    </p:spTree>
  </p:cSld>
  <p:clrMapOvr>
    <a:masterClrMapping/>
  </p:clrMapOvr>
  <p:transition>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16942278" y="937692"/>
            <a:ext cx="634043" cy="634043"/>
          </a:xfrm>
          <a:prstGeom prst="rect">
            <a:avLst/>
          </a:prstGeom>
        </p:spPr>
      </p:pic>
      <p:pic>
        <p:nvPicPr>
          <p:cNvPr id="6" name="Picture 6"/>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10922301" y="8229600"/>
            <a:ext cx="634043" cy="634043"/>
          </a:xfrm>
          <a:prstGeom prst="rect">
            <a:avLst/>
          </a:prstGeom>
        </p:spPr>
      </p:pic>
      <p:sp>
        <p:nvSpPr>
          <p:cNvPr id="7" name="TextBox 7"/>
          <p:cNvSpPr txBox="1"/>
          <p:nvPr/>
        </p:nvSpPr>
        <p:spPr>
          <a:xfrm>
            <a:off x="0" y="1476486"/>
            <a:ext cx="5266881" cy="821055"/>
          </a:xfrm>
          <a:prstGeom prst="rect">
            <a:avLst/>
          </a:prstGeom>
        </p:spPr>
        <p:txBody>
          <a:bodyPr lIns="0" tIns="0" rIns="0" bIns="0" rtlCol="0" anchor="t">
            <a:spAutoFit/>
          </a:bodyPr>
          <a:lstStyle/>
          <a:p>
            <a:pPr marL="0" lvl="0" indent="0" algn="ctr">
              <a:lnSpc>
                <a:spcPts val="6719"/>
              </a:lnSpc>
              <a:spcBef>
                <a:spcPct val="0"/>
              </a:spcBef>
            </a:pPr>
            <a:r>
              <a:rPr lang="en-US" sz="4800" u="none">
                <a:solidFill>
                  <a:srgbClr val="F3BE66"/>
                </a:solidFill>
                <a:latin typeface="Inter Bold"/>
              </a:rPr>
              <a:t>OVERVIEW:</a:t>
            </a:r>
          </a:p>
        </p:txBody>
      </p:sp>
      <p:sp>
        <p:nvSpPr>
          <p:cNvPr id="8" name="TextBox 8"/>
          <p:cNvSpPr txBox="1"/>
          <p:nvPr/>
        </p:nvSpPr>
        <p:spPr>
          <a:xfrm>
            <a:off x="657548" y="1877488"/>
            <a:ext cx="9806404" cy="7281278"/>
          </a:xfrm>
          <a:prstGeom prst="rect">
            <a:avLst/>
          </a:prstGeom>
        </p:spPr>
        <p:txBody>
          <a:bodyPr lIns="0" tIns="0" rIns="0" bIns="0" rtlCol="0" anchor="t">
            <a:spAutoFit/>
          </a:bodyPr>
          <a:lstStyle/>
          <a:p>
            <a:pPr>
              <a:lnSpc>
                <a:spcPts val="4494"/>
              </a:lnSpc>
            </a:pPr>
            <a:endParaRPr/>
          </a:p>
          <a:p>
            <a:pPr>
              <a:lnSpc>
                <a:spcPts val="4494"/>
              </a:lnSpc>
            </a:pPr>
            <a:r>
              <a:rPr lang="en-US" sz="3210">
                <a:solidFill>
                  <a:srgbClr val="FFFFFF"/>
                </a:solidFill>
                <a:latin typeface="Oswald"/>
              </a:rPr>
              <a:t>•The game starts with, the word to guess is represented by a row of dashes, representing each letter of the word.</a:t>
            </a:r>
          </a:p>
          <a:p>
            <a:pPr>
              <a:lnSpc>
                <a:spcPts val="4494"/>
              </a:lnSpc>
            </a:pPr>
            <a:r>
              <a:rPr lang="en-US" sz="3210">
                <a:solidFill>
                  <a:srgbClr val="FFFFFF"/>
                </a:solidFill>
                <a:latin typeface="Oswald"/>
              </a:rPr>
              <a:t>•If the suggested letter does not occur in the word, the player draws one element of a hanged man stick figure </a:t>
            </a:r>
          </a:p>
          <a:p>
            <a:pPr>
              <a:lnSpc>
                <a:spcPts val="4494"/>
              </a:lnSpc>
            </a:pPr>
            <a:r>
              <a:rPr lang="en-US" sz="3210">
                <a:solidFill>
                  <a:srgbClr val="FFFFFF"/>
                </a:solidFill>
                <a:latin typeface="Oswald"/>
              </a:rPr>
              <a:t>•If a guess is correct , the points are assigned based on the guesses.</a:t>
            </a:r>
          </a:p>
          <a:p>
            <a:pPr>
              <a:lnSpc>
                <a:spcPts val="4494"/>
              </a:lnSpc>
            </a:pPr>
            <a:r>
              <a:rPr lang="en-US" sz="3210">
                <a:solidFill>
                  <a:srgbClr val="FFFFFF"/>
                </a:solidFill>
                <a:latin typeface="Oswald"/>
              </a:rPr>
              <a:t>•The hangman has six body parts that are drawn. (for 6 letter guesses) in the order .</a:t>
            </a:r>
          </a:p>
          <a:p>
            <a:pPr>
              <a:lnSpc>
                <a:spcPts val="4494"/>
              </a:lnSpc>
            </a:pPr>
            <a:r>
              <a:rPr lang="en-US" sz="3210">
                <a:solidFill>
                  <a:srgbClr val="FFFFFF"/>
                </a:solidFill>
                <a:latin typeface="Oswald"/>
              </a:rPr>
              <a:t>• The round ends either when the player has guessed all the word correctly, or after six incorrect guesses when the man has been hanged.</a:t>
            </a:r>
          </a:p>
          <a:p>
            <a:pPr>
              <a:lnSpc>
                <a:spcPts val="4494"/>
              </a:lnSpc>
            </a:pPr>
            <a:endParaRPr/>
          </a:p>
        </p:txBody>
      </p:sp>
      <p:grpSp>
        <p:nvGrpSpPr>
          <p:cNvPr id="9" name="Group 9"/>
          <p:cNvGrpSpPr>
            <a:grpSpLocks noChangeAspect="1"/>
          </p:cNvGrpSpPr>
          <p:nvPr/>
        </p:nvGrpSpPr>
        <p:grpSpPr>
          <a:xfrm>
            <a:off x="10390279" y="1934638"/>
            <a:ext cx="7484594" cy="6009314"/>
            <a:chOff x="0" y="0"/>
            <a:chExt cx="7467600" cy="5995670"/>
          </a:xfrm>
        </p:grpSpPr>
        <p:sp>
          <p:nvSpPr>
            <p:cNvPr id="10" name="Freeform 10"/>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11" name="Freeform 11"/>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2" name="Freeform 12"/>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3" name="Freeform 13"/>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6"/>
              <a:stretch>
                <a:fillRect t="-66" b="-66"/>
              </a:stretch>
            </a:blipFill>
          </p:spPr>
        </p:sp>
      </p:grpSp>
    </p:spTree>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47197" y="737105"/>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783161" y="7723325"/>
            <a:ext cx="2057400" cy="2057400"/>
          </a:xfrm>
          <a:prstGeom prst="rect">
            <a:avLst/>
          </a:prstGeom>
        </p:spPr>
      </p:pic>
      <p:sp>
        <p:nvSpPr>
          <p:cNvPr id="5" name="TextBox 5"/>
          <p:cNvSpPr txBox="1"/>
          <p:nvPr/>
        </p:nvSpPr>
        <p:spPr>
          <a:xfrm>
            <a:off x="1748380" y="1162613"/>
            <a:ext cx="7584174" cy="1668780"/>
          </a:xfrm>
          <a:prstGeom prst="rect">
            <a:avLst/>
          </a:prstGeom>
        </p:spPr>
        <p:txBody>
          <a:bodyPr lIns="0" tIns="0" rIns="0" bIns="0" rtlCol="0" anchor="t">
            <a:spAutoFit/>
          </a:bodyPr>
          <a:lstStyle/>
          <a:p>
            <a:pPr>
              <a:lnSpc>
                <a:spcPts val="6719"/>
              </a:lnSpc>
            </a:pPr>
            <a:r>
              <a:rPr lang="en-US" sz="4800">
                <a:solidFill>
                  <a:srgbClr val="FFFFFF"/>
                </a:solidFill>
                <a:latin typeface="Inter Bold"/>
              </a:rPr>
              <a:t>LANGUAGE USED:</a:t>
            </a:r>
          </a:p>
          <a:p>
            <a:pPr>
              <a:lnSpc>
                <a:spcPts val="6719"/>
              </a:lnSpc>
              <a:spcBef>
                <a:spcPct val="0"/>
              </a:spcBef>
            </a:pPr>
            <a:endParaRPr/>
          </a:p>
        </p:txBody>
      </p:sp>
      <p:pic>
        <p:nvPicPr>
          <p:cNvPr id="6" name="Picture 6"/>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17274899" y="9146682"/>
            <a:ext cx="634043" cy="634043"/>
          </a:xfrm>
          <a:prstGeom prst="rect">
            <a:avLst/>
          </a:prstGeom>
        </p:spPr>
      </p:pic>
      <p:pic>
        <p:nvPicPr>
          <p:cNvPr id="7" name="Picture 7"/>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413128" y="420084"/>
            <a:ext cx="634043" cy="634043"/>
          </a:xfrm>
          <a:prstGeom prst="rect">
            <a:avLst/>
          </a:prstGeom>
        </p:spPr>
      </p:pic>
      <p:pic>
        <p:nvPicPr>
          <p:cNvPr id="8" name="Picture 8"/>
          <p:cNvPicPr>
            <a:picLocks noChangeAspect="1"/>
          </p:cNvPicPr>
          <p:nvPr/>
        </p:nvPicPr>
        <p:blipFill>
          <a:blip r:embed="rId6">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3759292" y="2810715"/>
            <a:ext cx="1781175" cy="1781175"/>
          </a:xfrm>
          <a:prstGeom prst="rect">
            <a:avLst/>
          </a:prstGeom>
        </p:spPr>
      </p:pic>
      <p:pic>
        <p:nvPicPr>
          <p:cNvPr id="9" name="Picture 9"/>
          <p:cNvPicPr>
            <a:picLocks noChangeAspect="1"/>
          </p:cNvPicPr>
          <p:nvPr/>
        </p:nvPicPr>
        <p:blipFill>
          <a:blip r:embed="rId8">
            <a:extLst>
              <a:ext uri="{28A0092B-C50C-407E-A947-70E740481C1C}">
                <a14:useLocalDpi xmlns="" xmlns:a14="http://schemas.microsoft.com/office/drawing/2010/main" val="0"/>
              </a:ext>
              <a:ext uri="{96DAC541-7B7A-43D3-8B79-37D633B846F1}">
                <asvg:svgBlip xmlns="" xmlns:asvg="http://schemas.microsoft.com/office/drawing/2016/SVG/main" r:embed="rId9"/>
              </a:ext>
            </a:extLst>
          </a:blip>
          <a:srcRect/>
          <a:stretch>
            <a:fillRect/>
          </a:stretch>
        </p:blipFill>
        <p:spPr>
          <a:xfrm>
            <a:off x="12740499" y="2640385"/>
            <a:ext cx="1760497" cy="1760497"/>
          </a:xfrm>
          <a:prstGeom prst="rect">
            <a:avLst/>
          </a:prstGeom>
        </p:spPr>
      </p:pic>
      <p:sp>
        <p:nvSpPr>
          <p:cNvPr id="10" name="TextBox 10"/>
          <p:cNvSpPr txBox="1"/>
          <p:nvPr/>
        </p:nvSpPr>
        <p:spPr>
          <a:xfrm>
            <a:off x="413128" y="4143199"/>
            <a:ext cx="8473504" cy="3580765"/>
          </a:xfrm>
          <a:prstGeom prst="rect">
            <a:avLst/>
          </a:prstGeom>
        </p:spPr>
        <p:txBody>
          <a:bodyPr lIns="0" tIns="0" rIns="0" bIns="0" rtlCol="0" anchor="t">
            <a:spAutoFit/>
          </a:bodyPr>
          <a:lstStyle/>
          <a:p>
            <a:pPr marL="0" lvl="0" indent="0" algn="ctr">
              <a:lnSpc>
                <a:spcPts val="4759"/>
              </a:lnSpc>
              <a:spcBef>
                <a:spcPct val="0"/>
              </a:spcBef>
            </a:pPr>
            <a:endParaRPr/>
          </a:p>
          <a:p>
            <a:pPr marL="0" lvl="0" indent="0" algn="ctr">
              <a:lnSpc>
                <a:spcPts val="4759"/>
              </a:lnSpc>
              <a:spcBef>
                <a:spcPct val="0"/>
              </a:spcBef>
            </a:pPr>
            <a:r>
              <a:rPr lang="en-US" sz="3399" u="none">
                <a:solidFill>
                  <a:srgbClr val="FFF5E5"/>
                </a:solidFill>
                <a:latin typeface="Oswald Bold"/>
              </a:rPr>
              <a:t>Python:</a:t>
            </a:r>
            <a:r>
              <a:rPr lang="en-US" sz="3399" u="none">
                <a:solidFill>
                  <a:srgbClr val="FFF5E5"/>
                </a:solidFill>
                <a:latin typeface="Oswald"/>
              </a:rPr>
              <a:t> It is a high level, interpreted, general-purpose programming language. Its design philosophy emphasizes code readability with the use of significant indentation. Python is dynamically- typed and garbage-collected language.</a:t>
            </a:r>
          </a:p>
        </p:txBody>
      </p:sp>
      <p:sp>
        <p:nvSpPr>
          <p:cNvPr id="11" name="TextBox 11"/>
          <p:cNvSpPr txBox="1"/>
          <p:nvPr/>
        </p:nvSpPr>
        <p:spPr>
          <a:xfrm>
            <a:off x="9108065" y="3971110"/>
            <a:ext cx="9025366" cy="4780915"/>
          </a:xfrm>
          <a:prstGeom prst="rect">
            <a:avLst/>
          </a:prstGeom>
        </p:spPr>
        <p:txBody>
          <a:bodyPr lIns="0" tIns="0" rIns="0" bIns="0" rtlCol="0" anchor="t">
            <a:spAutoFit/>
          </a:bodyPr>
          <a:lstStyle/>
          <a:p>
            <a:pPr marL="0" lvl="0" indent="0" algn="l">
              <a:lnSpc>
                <a:spcPts val="4759"/>
              </a:lnSpc>
              <a:spcBef>
                <a:spcPct val="0"/>
              </a:spcBef>
            </a:pPr>
            <a:endParaRPr/>
          </a:p>
          <a:p>
            <a:pPr marL="734059" lvl="1" indent="-367030" algn="l">
              <a:lnSpc>
                <a:spcPts val="4759"/>
              </a:lnSpc>
              <a:buFont typeface="Arial"/>
              <a:buChar char="•"/>
            </a:pPr>
            <a:r>
              <a:rPr lang="en-US" sz="3399" u="none">
                <a:solidFill>
                  <a:srgbClr val="FFD700"/>
                </a:solidFill>
                <a:latin typeface="Oswald"/>
              </a:rPr>
              <a:t>A computer with at least a 1GHz processor</a:t>
            </a:r>
          </a:p>
          <a:p>
            <a:pPr marL="734059" lvl="1" indent="-367030" algn="l">
              <a:lnSpc>
                <a:spcPts val="4759"/>
              </a:lnSpc>
              <a:buFont typeface="Arial"/>
              <a:buChar char="•"/>
            </a:pPr>
            <a:r>
              <a:rPr lang="en-US" sz="3399" u="none">
                <a:solidFill>
                  <a:srgbClr val="FFD700"/>
                </a:solidFill>
                <a:latin typeface="Oswald"/>
              </a:rPr>
              <a:t>At least 512MB of RAM</a:t>
            </a:r>
          </a:p>
          <a:p>
            <a:pPr marL="734059" lvl="1" indent="-367030" algn="l">
              <a:lnSpc>
                <a:spcPts val="4759"/>
              </a:lnSpc>
              <a:buFont typeface="Arial"/>
              <a:buChar char="•"/>
            </a:pPr>
            <a:r>
              <a:rPr lang="en-US" sz="3399" u="none">
                <a:solidFill>
                  <a:srgbClr val="FFD700"/>
                </a:solidFill>
                <a:latin typeface="Oswald"/>
              </a:rPr>
              <a:t>A graphics card capable of rendering 2D graphics</a:t>
            </a:r>
          </a:p>
          <a:p>
            <a:pPr marL="734059" lvl="1" indent="-367030" algn="l">
              <a:lnSpc>
                <a:spcPts val="4759"/>
              </a:lnSpc>
              <a:buFont typeface="Arial"/>
              <a:buChar char="•"/>
            </a:pPr>
            <a:r>
              <a:rPr lang="en-US" sz="3399" u="none">
                <a:solidFill>
                  <a:srgbClr val="FFD700"/>
                </a:solidFill>
                <a:latin typeface="Oswald"/>
              </a:rPr>
              <a:t>Python 3.x installed</a:t>
            </a:r>
          </a:p>
          <a:p>
            <a:pPr marL="0" lvl="0" indent="0" algn="ctr">
              <a:lnSpc>
                <a:spcPts val="4759"/>
              </a:lnSpc>
              <a:spcBef>
                <a:spcPct val="0"/>
              </a:spcBef>
            </a:pPr>
            <a:r>
              <a:rPr lang="en-US" sz="3399" u="none">
                <a:solidFill>
                  <a:srgbClr val="FFFFFF"/>
                </a:solidFill>
                <a:latin typeface="Oswald"/>
              </a:rPr>
              <a:t>However, it is recommended to have a more powerful computer to ensure smooth performance and a better gaming experience.</a:t>
            </a:r>
          </a:p>
        </p:txBody>
      </p:sp>
      <p:sp>
        <p:nvSpPr>
          <p:cNvPr id="12" name="TextBox 12"/>
          <p:cNvSpPr txBox="1"/>
          <p:nvPr/>
        </p:nvSpPr>
        <p:spPr>
          <a:xfrm>
            <a:off x="9178070" y="1257863"/>
            <a:ext cx="8576388" cy="723900"/>
          </a:xfrm>
          <a:prstGeom prst="rect">
            <a:avLst/>
          </a:prstGeom>
        </p:spPr>
        <p:txBody>
          <a:bodyPr lIns="0" tIns="0" rIns="0" bIns="0" rtlCol="0" anchor="t">
            <a:spAutoFit/>
          </a:bodyPr>
          <a:lstStyle/>
          <a:p>
            <a:pPr marL="0" lvl="0" indent="0" algn="just">
              <a:lnSpc>
                <a:spcPts val="5759"/>
              </a:lnSpc>
              <a:spcBef>
                <a:spcPct val="0"/>
              </a:spcBef>
            </a:pPr>
            <a:r>
              <a:rPr lang="en-US" sz="4800" u="none" spc="144">
                <a:solidFill>
                  <a:srgbClr val="FFFFFF"/>
                </a:solidFill>
                <a:latin typeface="Inter Bold"/>
              </a:rPr>
              <a:t>SYSTEM  REQUIREMENTS:</a:t>
            </a:r>
          </a:p>
        </p:txBody>
      </p:sp>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4273326" y="910807"/>
            <a:ext cx="3458173" cy="5577698"/>
          </a:xfrm>
          <a:prstGeom prst="rect">
            <a:avLst/>
          </a:prstGeom>
        </p:spPr>
      </p:pic>
      <p:pic>
        <p:nvPicPr>
          <p:cNvPr id="6" name="Picture 6"/>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rot="-5400000">
            <a:off x="11686595" y="910807"/>
            <a:ext cx="3458173" cy="5577698"/>
          </a:xfrm>
          <a:prstGeom prst="rect">
            <a:avLst/>
          </a:prstGeom>
        </p:spPr>
      </p:pic>
      <p:grpSp>
        <p:nvGrpSpPr>
          <p:cNvPr id="7" name="Group 7"/>
          <p:cNvGrpSpPr/>
          <p:nvPr/>
        </p:nvGrpSpPr>
        <p:grpSpPr>
          <a:xfrm>
            <a:off x="9496739" y="2569562"/>
            <a:ext cx="2260188" cy="2260188"/>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4706"/>
              </a:srgbClr>
            </a:solidFill>
          </p:spPr>
        </p:sp>
      </p:grpSp>
      <p:grpSp>
        <p:nvGrpSpPr>
          <p:cNvPr id="9" name="Group 9"/>
          <p:cNvGrpSpPr>
            <a:grpSpLocks noChangeAspect="1"/>
          </p:cNvGrpSpPr>
          <p:nvPr/>
        </p:nvGrpSpPr>
        <p:grpSpPr>
          <a:xfrm>
            <a:off x="9563322" y="2636149"/>
            <a:ext cx="2127022" cy="2127013"/>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grpSp>
        <p:nvGrpSpPr>
          <p:cNvPr id="11" name="Group 11"/>
          <p:cNvGrpSpPr/>
          <p:nvPr/>
        </p:nvGrpSpPr>
        <p:grpSpPr>
          <a:xfrm>
            <a:off x="2083469" y="2569562"/>
            <a:ext cx="2260188" cy="2260188"/>
            <a:chOff x="0" y="0"/>
            <a:chExt cx="3013585" cy="3013585"/>
          </a:xfrm>
        </p:grpSpPr>
        <p:grpSp>
          <p:nvGrpSpPr>
            <p:cNvPr id="12" name="Group 12"/>
            <p:cNvGrpSpPr/>
            <p:nvPr/>
          </p:nvGrpSpPr>
          <p:grpSpPr>
            <a:xfrm>
              <a:off x="0" y="0"/>
              <a:ext cx="3013585" cy="3013585"/>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4706"/>
                </a:srgbClr>
              </a:solidFill>
            </p:spPr>
          </p:sp>
        </p:grpSp>
        <p:grpSp>
          <p:nvGrpSpPr>
            <p:cNvPr id="14" name="Group 14"/>
            <p:cNvGrpSpPr>
              <a:grpSpLocks noChangeAspect="1"/>
            </p:cNvGrpSpPr>
            <p:nvPr/>
          </p:nvGrpSpPr>
          <p:grpSpPr>
            <a:xfrm>
              <a:off x="88778" y="88783"/>
              <a:ext cx="2836029" cy="2836018"/>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cstate="print"/>
                <a:stretch>
                  <a:fillRect l="-37989" t="-93706" r="-217415" b="-90618"/>
                </a:stretch>
              </a:blipFill>
            </p:spPr>
          </p:sp>
        </p:grpSp>
        <p:pic>
          <p:nvPicPr>
            <p:cNvPr id="16" name="Picture 16"/>
            <p:cNvPicPr>
              <a:picLocks noChangeAspect="1"/>
            </p:cNvPicPr>
            <p:nvPr/>
          </p:nvPicPr>
          <p:blipFill>
            <a:blip r:embed="rId8">
              <a:extLst>
                <a:ext uri="{28A0092B-C50C-407E-A947-70E740481C1C}">
                  <a14:useLocalDpi xmlns="" xmlns:a14="http://schemas.microsoft.com/office/drawing/2010/main" val="0"/>
                </a:ext>
                <a:ext uri="{96DAC541-7B7A-43D3-8B79-37D633B846F1}">
                  <asvg:svgBlip xmlns="" xmlns:asvg="http://schemas.microsoft.com/office/drawing/2016/SVG/main" r:embed="rId9"/>
                </a:ext>
              </a:extLst>
            </a:blip>
            <a:srcRect/>
            <a:stretch>
              <a:fillRect/>
            </a:stretch>
          </p:blipFill>
          <p:spPr>
            <a:xfrm>
              <a:off x="550811" y="550811"/>
              <a:ext cx="1911962" cy="1911962"/>
            </a:xfrm>
            <a:prstGeom prst="rect">
              <a:avLst/>
            </a:prstGeom>
          </p:spPr>
        </p:pic>
      </p:grpSp>
      <p:sp>
        <p:nvSpPr>
          <p:cNvPr id="17" name="TextBox 17"/>
          <p:cNvSpPr txBox="1"/>
          <p:nvPr/>
        </p:nvSpPr>
        <p:spPr>
          <a:xfrm>
            <a:off x="2175820" y="531124"/>
            <a:ext cx="13936361" cy="2105025"/>
          </a:xfrm>
          <a:prstGeom prst="rect">
            <a:avLst/>
          </a:prstGeom>
        </p:spPr>
        <p:txBody>
          <a:bodyPr lIns="0" tIns="0" rIns="0" bIns="0" rtlCol="0" anchor="t">
            <a:spAutoFit/>
          </a:bodyPr>
          <a:lstStyle/>
          <a:p>
            <a:pPr algn="ctr">
              <a:lnSpc>
                <a:spcPts val="8400"/>
              </a:lnSpc>
            </a:pPr>
            <a:r>
              <a:rPr lang="en-US" sz="6000">
                <a:solidFill>
                  <a:srgbClr val="FFFFFF"/>
                </a:solidFill>
                <a:latin typeface="Inter Bold"/>
              </a:rPr>
              <a:t>Softwares used:</a:t>
            </a:r>
          </a:p>
          <a:p>
            <a:pPr algn="ctr">
              <a:lnSpc>
                <a:spcPts val="8400"/>
              </a:lnSpc>
              <a:spcBef>
                <a:spcPct val="0"/>
              </a:spcBef>
            </a:pPr>
            <a:endParaRPr/>
          </a:p>
        </p:txBody>
      </p:sp>
      <p:sp>
        <p:nvSpPr>
          <p:cNvPr id="18" name="TextBox 18"/>
          <p:cNvSpPr txBox="1"/>
          <p:nvPr/>
        </p:nvSpPr>
        <p:spPr>
          <a:xfrm>
            <a:off x="4579882" y="3250939"/>
            <a:ext cx="3881614" cy="1489710"/>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Poppins"/>
              </a:rPr>
              <a:t>It is streamlined code editor with support of development operations like debugging, task running etc.</a:t>
            </a:r>
          </a:p>
        </p:txBody>
      </p:sp>
      <p:sp>
        <p:nvSpPr>
          <p:cNvPr id="19" name="TextBox 19"/>
          <p:cNvSpPr txBox="1"/>
          <p:nvPr/>
        </p:nvSpPr>
        <p:spPr>
          <a:xfrm>
            <a:off x="4579882" y="2407006"/>
            <a:ext cx="3881614" cy="509905"/>
          </a:xfrm>
          <a:prstGeom prst="rect">
            <a:avLst/>
          </a:prstGeom>
        </p:spPr>
        <p:txBody>
          <a:bodyPr lIns="0" tIns="0" rIns="0" bIns="0" rtlCol="0" anchor="t">
            <a:spAutoFit/>
          </a:bodyPr>
          <a:lstStyle/>
          <a:p>
            <a:pPr>
              <a:lnSpc>
                <a:spcPts val="3919"/>
              </a:lnSpc>
              <a:spcBef>
                <a:spcPct val="0"/>
              </a:spcBef>
            </a:pPr>
            <a:r>
              <a:rPr lang="en-US" sz="2799">
                <a:solidFill>
                  <a:srgbClr val="FFFFFF"/>
                </a:solidFill>
                <a:latin typeface="Poppins"/>
              </a:rPr>
              <a:t>Visual Studio Code</a:t>
            </a:r>
          </a:p>
        </p:txBody>
      </p:sp>
      <p:sp>
        <p:nvSpPr>
          <p:cNvPr id="20" name="TextBox 20"/>
          <p:cNvSpPr txBox="1"/>
          <p:nvPr/>
        </p:nvSpPr>
        <p:spPr>
          <a:xfrm>
            <a:off x="11755586" y="2893852"/>
            <a:ext cx="4421837" cy="2203883"/>
          </a:xfrm>
          <a:prstGeom prst="rect">
            <a:avLst/>
          </a:prstGeom>
        </p:spPr>
        <p:txBody>
          <a:bodyPr lIns="0" tIns="0" rIns="0" bIns="0" rtlCol="0" anchor="t">
            <a:spAutoFit/>
          </a:bodyPr>
          <a:lstStyle/>
          <a:p>
            <a:pPr marL="0" lvl="0" indent="0" algn="l">
              <a:lnSpc>
                <a:spcPts val="2939"/>
              </a:lnSpc>
              <a:spcBef>
                <a:spcPct val="0"/>
              </a:spcBef>
            </a:pPr>
            <a:r>
              <a:rPr lang="en-US" sz="2099" u="none">
                <a:solidFill>
                  <a:srgbClr val="FFFFFF"/>
                </a:solidFill>
                <a:latin typeface="Poppins"/>
              </a:rPr>
              <a:t>A Graphic designing platform that is used to create graphics and presentations. In game background graphics and characters are designed using the app.</a:t>
            </a:r>
          </a:p>
        </p:txBody>
      </p:sp>
      <p:sp>
        <p:nvSpPr>
          <p:cNvPr id="21" name="TextBox 21"/>
          <p:cNvSpPr txBox="1"/>
          <p:nvPr/>
        </p:nvSpPr>
        <p:spPr>
          <a:xfrm>
            <a:off x="11804641" y="2274944"/>
            <a:ext cx="3222082" cy="503510"/>
          </a:xfrm>
          <a:prstGeom prst="rect">
            <a:avLst/>
          </a:prstGeom>
        </p:spPr>
        <p:txBody>
          <a:bodyPr lIns="0" tIns="0" rIns="0" bIns="0" rtlCol="0" anchor="t">
            <a:spAutoFit/>
          </a:bodyPr>
          <a:lstStyle/>
          <a:p>
            <a:pPr marL="0" lvl="0" indent="0" algn="l">
              <a:lnSpc>
                <a:spcPts val="3919"/>
              </a:lnSpc>
              <a:spcBef>
                <a:spcPct val="0"/>
              </a:spcBef>
            </a:pPr>
            <a:r>
              <a:rPr lang="en-US" sz="2799" u="none">
                <a:solidFill>
                  <a:srgbClr val="FFFFFF"/>
                </a:solidFill>
                <a:latin typeface="Poppins"/>
              </a:rPr>
              <a:t>Canva</a:t>
            </a:r>
          </a:p>
        </p:txBody>
      </p:sp>
      <p:sp>
        <p:nvSpPr>
          <p:cNvPr id="22" name="TextBox 22"/>
          <p:cNvSpPr txBox="1"/>
          <p:nvPr/>
        </p:nvSpPr>
        <p:spPr>
          <a:xfrm>
            <a:off x="3355565" y="6771767"/>
            <a:ext cx="12415514" cy="3347720"/>
          </a:xfrm>
          <a:prstGeom prst="rect">
            <a:avLst/>
          </a:prstGeom>
        </p:spPr>
        <p:txBody>
          <a:bodyPr lIns="0" tIns="0" rIns="0" bIns="0" rtlCol="0" anchor="t">
            <a:spAutoFit/>
          </a:bodyPr>
          <a:lstStyle/>
          <a:p>
            <a:pPr marL="690881" lvl="1" indent="-345440" algn="l">
              <a:lnSpc>
                <a:spcPts val="4480"/>
              </a:lnSpc>
              <a:buFont typeface="Arial"/>
              <a:buChar char="•"/>
            </a:pPr>
            <a:r>
              <a:rPr lang="en-US" sz="3200" u="none">
                <a:solidFill>
                  <a:srgbClr val="FFFFFF"/>
                </a:solidFill>
                <a:latin typeface="Oswald Bold"/>
              </a:rPr>
              <a:t>pygame:</a:t>
            </a:r>
            <a:r>
              <a:rPr lang="en-US" sz="3200" u="none">
                <a:solidFill>
                  <a:srgbClr val="FFFFFF"/>
                </a:solidFill>
                <a:latin typeface="Oswald"/>
              </a:rPr>
              <a:t> a set of Python modules designed for writing video games.</a:t>
            </a:r>
          </a:p>
          <a:p>
            <a:pPr marL="690881" lvl="1" indent="-345440" algn="l">
              <a:lnSpc>
                <a:spcPts val="4480"/>
              </a:lnSpc>
              <a:buFont typeface="Arial"/>
              <a:buChar char="•"/>
            </a:pPr>
            <a:r>
              <a:rPr lang="en-US" sz="3200" u="none">
                <a:solidFill>
                  <a:srgbClr val="FFFFFF"/>
                </a:solidFill>
                <a:latin typeface="Oswald Bold"/>
              </a:rPr>
              <a:t>random:</a:t>
            </a:r>
            <a:r>
              <a:rPr lang="en-US" sz="3200" u="none">
                <a:solidFill>
                  <a:srgbClr val="FFFFFF"/>
                </a:solidFill>
                <a:latin typeface="Oswald"/>
              </a:rPr>
              <a:t> a module that implements pseudo-random number generators for various uses.</a:t>
            </a:r>
          </a:p>
          <a:p>
            <a:pPr marL="690881" lvl="1" indent="-345440" algn="l">
              <a:lnSpc>
                <a:spcPts val="4480"/>
              </a:lnSpc>
              <a:spcBef>
                <a:spcPct val="0"/>
              </a:spcBef>
              <a:buFont typeface="Arial"/>
              <a:buChar char="•"/>
            </a:pPr>
            <a:r>
              <a:rPr lang="en-US" sz="3200" u="none">
                <a:solidFill>
                  <a:srgbClr val="FFFFFF"/>
                </a:solidFill>
                <a:latin typeface="Oswald Bold"/>
              </a:rPr>
              <a:t>sys:</a:t>
            </a:r>
            <a:r>
              <a:rPr lang="en-US" sz="3200" u="none">
                <a:solidFill>
                  <a:srgbClr val="FFFFFF"/>
                </a:solidFill>
                <a:latin typeface="Oswald"/>
              </a:rPr>
              <a:t> a module that provides access to some variables used or maintained by the interpreter and to functions that interact strongly with the interpreter.</a:t>
            </a:r>
          </a:p>
          <a:p>
            <a:pPr marL="0" lvl="0" indent="0" algn="l">
              <a:lnSpc>
                <a:spcPts val="4480"/>
              </a:lnSpc>
              <a:spcBef>
                <a:spcPct val="0"/>
              </a:spcBef>
            </a:pPr>
            <a:endParaRPr/>
          </a:p>
        </p:txBody>
      </p:sp>
      <p:sp>
        <p:nvSpPr>
          <p:cNvPr id="23" name="TextBox 23"/>
          <p:cNvSpPr txBox="1"/>
          <p:nvPr/>
        </p:nvSpPr>
        <p:spPr>
          <a:xfrm>
            <a:off x="5151671" y="5619242"/>
            <a:ext cx="8690134" cy="1038225"/>
          </a:xfrm>
          <a:prstGeom prst="rect">
            <a:avLst/>
          </a:prstGeom>
        </p:spPr>
        <p:txBody>
          <a:bodyPr lIns="0" tIns="0" rIns="0" bIns="0" rtlCol="0" anchor="t">
            <a:spAutoFit/>
          </a:bodyPr>
          <a:lstStyle/>
          <a:p>
            <a:pPr marL="0" lvl="0" indent="0" algn="ctr">
              <a:lnSpc>
                <a:spcPts val="8400"/>
              </a:lnSpc>
              <a:spcBef>
                <a:spcPct val="0"/>
              </a:spcBef>
            </a:pPr>
            <a:r>
              <a:rPr lang="en-US" sz="6000" u="none">
                <a:solidFill>
                  <a:srgbClr val="FFFFFF"/>
                </a:solidFill>
                <a:latin typeface="Inter Bold"/>
              </a:rPr>
              <a:t>Python  libraries  used :</a:t>
            </a:r>
          </a:p>
        </p:txBody>
      </p:sp>
    </p:spTree>
  </p:cSld>
  <p:clrMapOvr>
    <a:masterClrMapping/>
  </p:clrMapOvr>
  <p:transition>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7200900"/>
            <a:ext cx="2057400" cy="2057400"/>
          </a:xfrm>
          <a:prstGeom prst="rect">
            <a:avLst/>
          </a:prstGeom>
        </p:spPr>
      </p:pic>
      <p:sp>
        <p:nvSpPr>
          <p:cNvPr id="5" name="TextBox 5"/>
          <p:cNvSpPr txBox="1"/>
          <p:nvPr/>
        </p:nvSpPr>
        <p:spPr>
          <a:xfrm>
            <a:off x="963835" y="853681"/>
            <a:ext cx="6828323"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FUNCTIONS USED</a:t>
            </a:r>
          </a:p>
        </p:txBody>
      </p:sp>
      <p:sp>
        <p:nvSpPr>
          <p:cNvPr id="6" name="TextBox 6"/>
          <p:cNvSpPr txBox="1"/>
          <p:nvPr/>
        </p:nvSpPr>
        <p:spPr>
          <a:xfrm>
            <a:off x="963835" y="1768081"/>
            <a:ext cx="6828323" cy="10382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IN CODE:</a:t>
            </a:r>
          </a:p>
        </p:txBody>
      </p:sp>
      <p:pic>
        <p:nvPicPr>
          <p:cNvPr id="7" name="Picture 7"/>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7301831" y="2032084"/>
            <a:ext cx="634043" cy="634043"/>
          </a:xfrm>
          <a:prstGeom prst="rect">
            <a:avLst/>
          </a:prstGeom>
        </p:spPr>
      </p:pic>
      <p:sp>
        <p:nvSpPr>
          <p:cNvPr id="8" name="TextBox 8"/>
          <p:cNvSpPr txBox="1"/>
          <p:nvPr/>
        </p:nvSpPr>
        <p:spPr>
          <a:xfrm>
            <a:off x="959446" y="3834045"/>
            <a:ext cx="3216331" cy="5594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initializes all the imported pygame modules.</a:t>
            </a:r>
          </a:p>
        </p:txBody>
      </p:sp>
      <p:sp>
        <p:nvSpPr>
          <p:cNvPr id="9" name="TextBox 9"/>
          <p:cNvSpPr txBox="1"/>
          <p:nvPr/>
        </p:nvSpPr>
        <p:spPr>
          <a:xfrm>
            <a:off x="963835" y="3288957"/>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pygame.init()</a:t>
            </a:r>
          </a:p>
        </p:txBody>
      </p:sp>
      <p:sp>
        <p:nvSpPr>
          <p:cNvPr id="10" name="TextBox 10"/>
          <p:cNvSpPr txBox="1"/>
          <p:nvPr/>
        </p:nvSpPr>
        <p:spPr>
          <a:xfrm>
            <a:off x="4653563" y="3867807"/>
            <a:ext cx="3216331" cy="111188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sets the display mode and returns a surface object representing the game window.</a:t>
            </a:r>
          </a:p>
        </p:txBody>
      </p:sp>
      <p:sp>
        <p:nvSpPr>
          <p:cNvPr id="11" name="TextBox 11"/>
          <p:cNvSpPr txBox="1"/>
          <p:nvPr/>
        </p:nvSpPr>
        <p:spPr>
          <a:xfrm>
            <a:off x="4653563" y="3263261"/>
            <a:ext cx="4017040"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pygame.display.set_mode()</a:t>
            </a:r>
          </a:p>
        </p:txBody>
      </p:sp>
      <p:sp>
        <p:nvSpPr>
          <p:cNvPr id="12" name="TextBox 12"/>
          <p:cNvSpPr txBox="1"/>
          <p:nvPr/>
        </p:nvSpPr>
        <p:spPr>
          <a:xfrm>
            <a:off x="9467610" y="3834045"/>
            <a:ext cx="3216331" cy="111188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creates a Clock object that can be used to control the frame rate of the game.</a:t>
            </a:r>
          </a:p>
        </p:txBody>
      </p:sp>
      <p:sp>
        <p:nvSpPr>
          <p:cNvPr id="13" name="TextBox 13"/>
          <p:cNvSpPr txBox="1"/>
          <p:nvPr/>
        </p:nvSpPr>
        <p:spPr>
          <a:xfrm>
            <a:off x="9467610" y="3288957"/>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pygame.time.Clock()</a:t>
            </a:r>
          </a:p>
        </p:txBody>
      </p:sp>
      <p:sp>
        <p:nvSpPr>
          <p:cNvPr id="14" name="TextBox 14"/>
          <p:cNvSpPr txBox="1"/>
          <p:nvPr/>
        </p:nvSpPr>
        <p:spPr>
          <a:xfrm>
            <a:off x="13480947" y="3825601"/>
            <a:ext cx="3216331" cy="111188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creates a Font object that can be used to render text in a particular font and size.</a:t>
            </a:r>
          </a:p>
        </p:txBody>
      </p:sp>
      <p:sp>
        <p:nvSpPr>
          <p:cNvPr id="15" name="TextBox 15"/>
          <p:cNvSpPr txBox="1"/>
          <p:nvPr/>
        </p:nvSpPr>
        <p:spPr>
          <a:xfrm>
            <a:off x="13480947" y="3280513"/>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pygame.font.Font()</a:t>
            </a:r>
          </a:p>
        </p:txBody>
      </p:sp>
      <p:sp>
        <p:nvSpPr>
          <p:cNvPr id="16" name="TextBox 16"/>
          <p:cNvSpPr txBox="1"/>
          <p:nvPr/>
        </p:nvSpPr>
        <p:spPr>
          <a:xfrm>
            <a:off x="959446" y="5465467"/>
            <a:ext cx="3216331" cy="358775"/>
          </a:xfrm>
          <a:prstGeom prst="rect">
            <a:avLst/>
          </a:prstGeom>
        </p:spPr>
        <p:txBody>
          <a:bodyPr lIns="0" tIns="0" rIns="0" bIns="0" rtlCol="0" anchor="t">
            <a:spAutoFit/>
          </a:bodyPr>
          <a:lstStyle/>
          <a:p>
            <a:pPr marL="0" lvl="0" indent="0" algn="l">
              <a:lnSpc>
                <a:spcPts val="2799"/>
              </a:lnSpc>
              <a:spcBef>
                <a:spcPct val="0"/>
              </a:spcBef>
            </a:pPr>
            <a:r>
              <a:rPr lang="en-US" sz="1999">
                <a:solidFill>
                  <a:srgbClr val="F3BE66"/>
                </a:solidFill>
                <a:latin typeface="Poppins Bold"/>
              </a:rPr>
              <a:t>pygame.mixer.Sound()</a:t>
            </a:r>
          </a:p>
        </p:txBody>
      </p:sp>
      <p:sp>
        <p:nvSpPr>
          <p:cNvPr id="17" name="TextBox 17"/>
          <p:cNvSpPr txBox="1"/>
          <p:nvPr/>
        </p:nvSpPr>
        <p:spPr>
          <a:xfrm>
            <a:off x="959446" y="6109335"/>
            <a:ext cx="3216331" cy="111188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loads a sound file and returns a Sound object that can be used to play the sound.</a:t>
            </a:r>
          </a:p>
        </p:txBody>
      </p:sp>
      <p:sp>
        <p:nvSpPr>
          <p:cNvPr id="18" name="TextBox 18"/>
          <p:cNvSpPr txBox="1"/>
          <p:nvPr/>
        </p:nvSpPr>
        <p:spPr>
          <a:xfrm>
            <a:off x="4653563" y="5465467"/>
            <a:ext cx="4017040"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pygame.image.load()</a:t>
            </a:r>
          </a:p>
        </p:txBody>
      </p:sp>
      <p:sp>
        <p:nvSpPr>
          <p:cNvPr id="19" name="TextBox 19"/>
          <p:cNvSpPr txBox="1"/>
          <p:nvPr/>
        </p:nvSpPr>
        <p:spPr>
          <a:xfrm>
            <a:off x="4653563" y="6109335"/>
            <a:ext cx="3216331" cy="111188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loads an image file and returns a Surface object that can be used to display the image.</a:t>
            </a:r>
          </a:p>
        </p:txBody>
      </p:sp>
      <p:sp>
        <p:nvSpPr>
          <p:cNvPr id="20" name="TextBox 20"/>
          <p:cNvSpPr txBox="1"/>
          <p:nvPr/>
        </p:nvSpPr>
        <p:spPr>
          <a:xfrm>
            <a:off x="9467610" y="5491162"/>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random.choice()</a:t>
            </a:r>
          </a:p>
        </p:txBody>
      </p:sp>
      <p:sp>
        <p:nvSpPr>
          <p:cNvPr id="21" name="TextBox 21"/>
          <p:cNvSpPr txBox="1"/>
          <p:nvPr/>
        </p:nvSpPr>
        <p:spPr>
          <a:xfrm>
            <a:off x="9467610" y="6135030"/>
            <a:ext cx="3216331" cy="8356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chooses a random element from a sequence.</a:t>
            </a:r>
          </a:p>
        </p:txBody>
      </p:sp>
      <p:sp>
        <p:nvSpPr>
          <p:cNvPr id="22" name="TextBox 22"/>
          <p:cNvSpPr txBox="1"/>
          <p:nvPr/>
        </p:nvSpPr>
        <p:spPr>
          <a:xfrm>
            <a:off x="13480947" y="5491162"/>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pygame.Surface()</a:t>
            </a:r>
          </a:p>
        </p:txBody>
      </p:sp>
      <p:sp>
        <p:nvSpPr>
          <p:cNvPr id="23" name="TextBox 23"/>
          <p:cNvSpPr txBox="1"/>
          <p:nvPr/>
        </p:nvSpPr>
        <p:spPr>
          <a:xfrm>
            <a:off x="13480947" y="6135030"/>
            <a:ext cx="3216331" cy="8356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creates a new Surface object with the specified dimensions.</a:t>
            </a:r>
          </a:p>
        </p:txBody>
      </p:sp>
      <p:sp>
        <p:nvSpPr>
          <p:cNvPr id="24" name="TextBox 24"/>
          <p:cNvSpPr txBox="1"/>
          <p:nvPr/>
        </p:nvSpPr>
        <p:spPr>
          <a:xfrm>
            <a:off x="959446" y="7678420"/>
            <a:ext cx="3216331" cy="358775"/>
          </a:xfrm>
          <a:prstGeom prst="rect">
            <a:avLst/>
          </a:prstGeom>
        </p:spPr>
        <p:txBody>
          <a:bodyPr lIns="0" tIns="0" rIns="0" bIns="0" rtlCol="0" anchor="t">
            <a:spAutoFit/>
          </a:bodyPr>
          <a:lstStyle/>
          <a:p>
            <a:pPr marL="0" lvl="0" indent="0" algn="l">
              <a:lnSpc>
                <a:spcPts val="2799"/>
              </a:lnSpc>
              <a:spcBef>
                <a:spcPct val="0"/>
              </a:spcBef>
            </a:pPr>
            <a:r>
              <a:rPr lang="en-US" sz="1999">
                <a:solidFill>
                  <a:srgbClr val="F3BE66"/>
                </a:solidFill>
                <a:latin typeface="Poppins Bold"/>
              </a:rPr>
              <a:t>pygame.Rect()</a:t>
            </a:r>
          </a:p>
        </p:txBody>
      </p:sp>
      <p:sp>
        <p:nvSpPr>
          <p:cNvPr id="25" name="TextBox 25"/>
          <p:cNvSpPr txBox="1"/>
          <p:nvPr/>
        </p:nvSpPr>
        <p:spPr>
          <a:xfrm>
            <a:off x="959446" y="8322288"/>
            <a:ext cx="3216331" cy="8356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creates a new Rect object with the specified coordinates and dimensions.</a:t>
            </a:r>
          </a:p>
        </p:txBody>
      </p:sp>
      <p:sp>
        <p:nvSpPr>
          <p:cNvPr id="26" name="TextBox 26"/>
          <p:cNvSpPr txBox="1"/>
          <p:nvPr/>
        </p:nvSpPr>
        <p:spPr>
          <a:xfrm>
            <a:off x="4653563" y="7678420"/>
            <a:ext cx="4017040"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pygame.sprite.Sprite()</a:t>
            </a:r>
          </a:p>
        </p:txBody>
      </p:sp>
      <p:sp>
        <p:nvSpPr>
          <p:cNvPr id="27" name="TextBox 27"/>
          <p:cNvSpPr txBox="1"/>
          <p:nvPr/>
        </p:nvSpPr>
        <p:spPr>
          <a:xfrm>
            <a:off x="4653563" y="8322288"/>
            <a:ext cx="3216331" cy="5594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creates a new Sprite object.</a:t>
            </a:r>
          </a:p>
        </p:txBody>
      </p:sp>
      <p:sp>
        <p:nvSpPr>
          <p:cNvPr id="28" name="TextBox 28"/>
          <p:cNvSpPr txBox="1"/>
          <p:nvPr/>
        </p:nvSpPr>
        <p:spPr>
          <a:xfrm>
            <a:off x="9467610" y="7704115"/>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Font.render()</a:t>
            </a:r>
          </a:p>
        </p:txBody>
      </p:sp>
      <p:sp>
        <p:nvSpPr>
          <p:cNvPr id="29" name="TextBox 29"/>
          <p:cNvSpPr txBox="1"/>
          <p:nvPr/>
        </p:nvSpPr>
        <p:spPr>
          <a:xfrm>
            <a:off x="9467610" y="8347983"/>
            <a:ext cx="3216331" cy="138811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renders the specified text using the font and size of the Font object and returns a Surface object representing the rendered text.</a:t>
            </a:r>
          </a:p>
        </p:txBody>
      </p:sp>
      <p:sp>
        <p:nvSpPr>
          <p:cNvPr id="30" name="TextBox 30"/>
          <p:cNvSpPr txBox="1"/>
          <p:nvPr/>
        </p:nvSpPr>
        <p:spPr>
          <a:xfrm>
            <a:off x="13480947" y="7704115"/>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Rect.collidepoint()</a:t>
            </a:r>
          </a:p>
        </p:txBody>
      </p:sp>
      <p:sp>
        <p:nvSpPr>
          <p:cNvPr id="31" name="TextBox 31"/>
          <p:cNvSpPr txBox="1"/>
          <p:nvPr/>
        </p:nvSpPr>
        <p:spPr>
          <a:xfrm>
            <a:off x="13480947" y="8347983"/>
            <a:ext cx="3216331" cy="8356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checks if the given point is inside the Rect object.</a:t>
            </a:r>
          </a:p>
        </p:txBody>
      </p:sp>
    </p:spTree>
  </p:cSld>
  <p:clrMapOvr>
    <a:masterClrMapping/>
  </p:clrMapOvr>
  <p:transition>
    <p:blind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984732"/>
            <a:ext cx="2057400" cy="2057400"/>
          </a:xfrm>
          <a:prstGeom prst="rect">
            <a:avLst/>
          </a:prstGeom>
        </p:spPr>
      </p:pic>
      <p:sp>
        <p:nvSpPr>
          <p:cNvPr id="5" name="TextBox 5"/>
          <p:cNvSpPr txBox="1"/>
          <p:nvPr/>
        </p:nvSpPr>
        <p:spPr>
          <a:xfrm>
            <a:off x="963835" y="504825"/>
            <a:ext cx="4039993" cy="607682"/>
          </a:xfrm>
          <a:prstGeom prst="rect">
            <a:avLst/>
          </a:prstGeom>
        </p:spPr>
        <p:txBody>
          <a:bodyPr lIns="0" tIns="0" rIns="0" bIns="0" rtlCol="0" anchor="t">
            <a:spAutoFit/>
          </a:bodyPr>
          <a:lstStyle/>
          <a:p>
            <a:pPr>
              <a:lnSpc>
                <a:spcPts val="4969"/>
              </a:lnSpc>
              <a:spcBef>
                <a:spcPct val="0"/>
              </a:spcBef>
            </a:pPr>
            <a:r>
              <a:rPr lang="en-US" sz="3549">
                <a:solidFill>
                  <a:srgbClr val="FFFFFF"/>
                </a:solidFill>
                <a:latin typeface="Inter Bold"/>
              </a:rPr>
              <a:t>FUNCTIONS USED</a:t>
            </a:r>
          </a:p>
        </p:txBody>
      </p:sp>
      <p:sp>
        <p:nvSpPr>
          <p:cNvPr id="6" name="TextBox 6"/>
          <p:cNvSpPr txBox="1"/>
          <p:nvPr/>
        </p:nvSpPr>
        <p:spPr>
          <a:xfrm>
            <a:off x="1028700" y="1013160"/>
            <a:ext cx="4039993" cy="607682"/>
          </a:xfrm>
          <a:prstGeom prst="rect">
            <a:avLst/>
          </a:prstGeom>
        </p:spPr>
        <p:txBody>
          <a:bodyPr lIns="0" tIns="0" rIns="0" bIns="0" rtlCol="0" anchor="t">
            <a:spAutoFit/>
          </a:bodyPr>
          <a:lstStyle/>
          <a:p>
            <a:pPr>
              <a:lnSpc>
                <a:spcPts val="4969"/>
              </a:lnSpc>
              <a:spcBef>
                <a:spcPct val="0"/>
              </a:spcBef>
            </a:pPr>
            <a:r>
              <a:rPr lang="en-US" sz="3549">
                <a:solidFill>
                  <a:srgbClr val="F3BE66"/>
                </a:solidFill>
                <a:latin typeface="Inter Bold"/>
              </a:rPr>
              <a:t>IN CODE:</a:t>
            </a:r>
          </a:p>
        </p:txBody>
      </p:sp>
      <p:pic>
        <p:nvPicPr>
          <p:cNvPr id="7" name="Picture 7"/>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606414" y="9044935"/>
            <a:ext cx="634043" cy="634043"/>
          </a:xfrm>
          <a:prstGeom prst="rect">
            <a:avLst/>
          </a:prstGeom>
        </p:spPr>
      </p:pic>
      <p:sp>
        <p:nvSpPr>
          <p:cNvPr id="8" name="TextBox 8"/>
          <p:cNvSpPr txBox="1"/>
          <p:nvPr/>
        </p:nvSpPr>
        <p:spPr>
          <a:xfrm>
            <a:off x="1240457" y="2429750"/>
            <a:ext cx="3216331" cy="5594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draws a rectangle on the surface object.</a:t>
            </a:r>
          </a:p>
        </p:txBody>
      </p:sp>
      <p:sp>
        <p:nvSpPr>
          <p:cNvPr id="9" name="TextBox 9"/>
          <p:cNvSpPr txBox="1"/>
          <p:nvPr/>
        </p:nvSpPr>
        <p:spPr>
          <a:xfrm>
            <a:off x="1244846" y="1884662"/>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pygame.draw.rect()</a:t>
            </a:r>
          </a:p>
        </p:txBody>
      </p:sp>
      <p:sp>
        <p:nvSpPr>
          <p:cNvPr id="10" name="TextBox 10"/>
          <p:cNvSpPr txBox="1"/>
          <p:nvPr/>
        </p:nvSpPr>
        <p:spPr>
          <a:xfrm>
            <a:off x="4934574" y="2463513"/>
            <a:ext cx="3216331" cy="8356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copies the contents of one surface to another surface.</a:t>
            </a:r>
          </a:p>
        </p:txBody>
      </p:sp>
      <p:sp>
        <p:nvSpPr>
          <p:cNvPr id="11" name="TextBox 11"/>
          <p:cNvSpPr txBox="1"/>
          <p:nvPr/>
        </p:nvSpPr>
        <p:spPr>
          <a:xfrm>
            <a:off x="4934574" y="1858967"/>
            <a:ext cx="4017040"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win.blit()</a:t>
            </a:r>
          </a:p>
        </p:txBody>
      </p:sp>
      <p:sp>
        <p:nvSpPr>
          <p:cNvPr id="12" name="TextBox 12"/>
          <p:cNvSpPr txBox="1"/>
          <p:nvPr/>
        </p:nvSpPr>
        <p:spPr>
          <a:xfrm>
            <a:off x="9748621" y="2429750"/>
            <a:ext cx="3216331" cy="111188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checks if the mouse cursor is over the button and returns True if the button is clicked.</a:t>
            </a:r>
          </a:p>
        </p:txBody>
      </p:sp>
      <p:sp>
        <p:nvSpPr>
          <p:cNvPr id="13" name="TextBox 13"/>
          <p:cNvSpPr txBox="1"/>
          <p:nvPr/>
        </p:nvSpPr>
        <p:spPr>
          <a:xfrm>
            <a:off x="9748621" y="1884662"/>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Button.collision()</a:t>
            </a:r>
          </a:p>
        </p:txBody>
      </p:sp>
      <p:sp>
        <p:nvSpPr>
          <p:cNvPr id="14" name="TextBox 14"/>
          <p:cNvSpPr txBox="1"/>
          <p:nvPr/>
        </p:nvSpPr>
        <p:spPr>
          <a:xfrm>
            <a:off x="13761958" y="2421307"/>
            <a:ext cx="3216331" cy="8356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updates the button by drawing it on the game window.</a:t>
            </a:r>
          </a:p>
        </p:txBody>
      </p:sp>
      <p:sp>
        <p:nvSpPr>
          <p:cNvPr id="15" name="TextBox 15"/>
          <p:cNvSpPr txBox="1"/>
          <p:nvPr/>
        </p:nvSpPr>
        <p:spPr>
          <a:xfrm>
            <a:off x="13761958" y="1876219"/>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Button.update()</a:t>
            </a:r>
          </a:p>
        </p:txBody>
      </p:sp>
      <p:sp>
        <p:nvSpPr>
          <p:cNvPr id="16" name="TextBox 16"/>
          <p:cNvSpPr txBox="1"/>
          <p:nvPr/>
        </p:nvSpPr>
        <p:spPr>
          <a:xfrm>
            <a:off x="1240457" y="3779760"/>
            <a:ext cx="3216331" cy="358775"/>
          </a:xfrm>
          <a:prstGeom prst="rect">
            <a:avLst/>
          </a:prstGeom>
        </p:spPr>
        <p:txBody>
          <a:bodyPr lIns="0" tIns="0" rIns="0" bIns="0" rtlCol="0" anchor="t">
            <a:spAutoFit/>
          </a:bodyPr>
          <a:lstStyle/>
          <a:p>
            <a:pPr marL="0" lvl="0" indent="0" algn="l">
              <a:lnSpc>
                <a:spcPts val="2799"/>
              </a:lnSpc>
              <a:spcBef>
                <a:spcPct val="0"/>
              </a:spcBef>
            </a:pPr>
            <a:r>
              <a:rPr lang="en-US" sz="1999">
                <a:solidFill>
                  <a:srgbClr val="F3BE66"/>
                </a:solidFill>
                <a:latin typeface="Poppins Bold"/>
              </a:rPr>
              <a:t>Button.reset()</a:t>
            </a:r>
          </a:p>
        </p:txBody>
      </p:sp>
      <p:sp>
        <p:nvSpPr>
          <p:cNvPr id="17" name="TextBox 17"/>
          <p:cNvSpPr txBox="1"/>
          <p:nvPr/>
        </p:nvSpPr>
        <p:spPr>
          <a:xfrm>
            <a:off x="1240457" y="4423628"/>
            <a:ext cx="3216331" cy="5594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resets the button to its default state.</a:t>
            </a:r>
          </a:p>
        </p:txBody>
      </p:sp>
      <p:sp>
        <p:nvSpPr>
          <p:cNvPr id="18" name="TextBox 18"/>
          <p:cNvSpPr txBox="1"/>
          <p:nvPr/>
        </p:nvSpPr>
        <p:spPr>
          <a:xfrm>
            <a:off x="4934574" y="3779760"/>
            <a:ext cx="4017040"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FadeScreen.update()</a:t>
            </a:r>
          </a:p>
        </p:txBody>
      </p:sp>
      <p:sp>
        <p:nvSpPr>
          <p:cNvPr id="19" name="TextBox 19"/>
          <p:cNvSpPr txBox="1"/>
          <p:nvPr/>
        </p:nvSpPr>
        <p:spPr>
          <a:xfrm>
            <a:off x="4934574" y="4423628"/>
            <a:ext cx="3216331" cy="8356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updates the alpha value of the surface to create a fading effect.</a:t>
            </a:r>
          </a:p>
        </p:txBody>
      </p:sp>
      <p:sp>
        <p:nvSpPr>
          <p:cNvPr id="20" name="TextBox 20"/>
          <p:cNvSpPr txBox="1"/>
          <p:nvPr/>
        </p:nvSpPr>
        <p:spPr>
          <a:xfrm>
            <a:off x="9748621" y="3805456"/>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FadeScreen.draw()</a:t>
            </a:r>
          </a:p>
        </p:txBody>
      </p:sp>
      <p:sp>
        <p:nvSpPr>
          <p:cNvPr id="21" name="TextBox 21"/>
          <p:cNvSpPr txBox="1"/>
          <p:nvPr/>
        </p:nvSpPr>
        <p:spPr>
          <a:xfrm>
            <a:off x="9748621" y="4449323"/>
            <a:ext cx="3216331" cy="5594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draws the surface on the game window.</a:t>
            </a:r>
          </a:p>
        </p:txBody>
      </p:sp>
      <p:sp>
        <p:nvSpPr>
          <p:cNvPr id="22" name="TextBox 22"/>
          <p:cNvSpPr txBox="1"/>
          <p:nvPr/>
        </p:nvSpPr>
        <p:spPr>
          <a:xfrm>
            <a:off x="13761958" y="3805456"/>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Button()</a:t>
            </a:r>
          </a:p>
        </p:txBody>
      </p:sp>
      <p:sp>
        <p:nvSpPr>
          <p:cNvPr id="23" name="TextBox 23"/>
          <p:cNvSpPr txBox="1"/>
          <p:nvPr/>
        </p:nvSpPr>
        <p:spPr>
          <a:xfrm>
            <a:off x="13761958" y="4449323"/>
            <a:ext cx="3216331" cy="138811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class is defined in a separate button module. It contains methods to draw and update the buttons and check for mouse clicks.</a:t>
            </a:r>
          </a:p>
        </p:txBody>
      </p:sp>
      <p:sp>
        <p:nvSpPr>
          <p:cNvPr id="24" name="TextBox 24"/>
          <p:cNvSpPr txBox="1"/>
          <p:nvPr/>
        </p:nvSpPr>
        <p:spPr>
          <a:xfrm>
            <a:off x="1309711" y="5923158"/>
            <a:ext cx="3216331" cy="358775"/>
          </a:xfrm>
          <a:prstGeom prst="rect">
            <a:avLst/>
          </a:prstGeom>
        </p:spPr>
        <p:txBody>
          <a:bodyPr lIns="0" tIns="0" rIns="0" bIns="0" rtlCol="0" anchor="t">
            <a:spAutoFit/>
          </a:bodyPr>
          <a:lstStyle/>
          <a:p>
            <a:pPr marL="0" lvl="0" indent="0" algn="l">
              <a:lnSpc>
                <a:spcPts val="2799"/>
              </a:lnSpc>
              <a:spcBef>
                <a:spcPct val="0"/>
              </a:spcBef>
            </a:pPr>
            <a:r>
              <a:rPr lang="en-US" sz="1999">
                <a:solidFill>
                  <a:srgbClr val="F3BE66"/>
                </a:solidFill>
                <a:latin typeface="Poppins Bold"/>
              </a:rPr>
              <a:t>get_font()</a:t>
            </a:r>
          </a:p>
        </p:txBody>
      </p:sp>
      <p:sp>
        <p:nvSpPr>
          <p:cNvPr id="25" name="TextBox 25"/>
          <p:cNvSpPr txBox="1"/>
          <p:nvPr/>
        </p:nvSpPr>
        <p:spPr>
          <a:xfrm>
            <a:off x="1309711" y="6567026"/>
            <a:ext cx="3216331" cy="8356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takes in a font size and returns a pygame font object with the desired size.</a:t>
            </a:r>
          </a:p>
        </p:txBody>
      </p:sp>
      <p:sp>
        <p:nvSpPr>
          <p:cNvPr id="26" name="TextBox 26"/>
          <p:cNvSpPr txBox="1"/>
          <p:nvPr/>
        </p:nvSpPr>
        <p:spPr>
          <a:xfrm>
            <a:off x="5003828" y="5923158"/>
            <a:ext cx="4017040"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play()</a:t>
            </a:r>
          </a:p>
        </p:txBody>
      </p:sp>
      <p:sp>
        <p:nvSpPr>
          <p:cNvPr id="27" name="TextBox 27"/>
          <p:cNvSpPr txBox="1"/>
          <p:nvPr/>
        </p:nvSpPr>
        <p:spPr>
          <a:xfrm>
            <a:off x="5003828" y="6567026"/>
            <a:ext cx="3216331" cy="19405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is called when the user clicks on the "START" button in the main menu. It imports and calls the testing_pop module, which contains the main logic of the game.</a:t>
            </a:r>
          </a:p>
        </p:txBody>
      </p:sp>
      <p:sp>
        <p:nvSpPr>
          <p:cNvPr id="28" name="TextBox 28"/>
          <p:cNvSpPr txBox="1"/>
          <p:nvPr/>
        </p:nvSpPr>
        <p:spPr>
          <a:xfrm>
            <a:off x="9817875" y="5948854"/>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options()</a:t>
            </a:r>
          </a:p>
        </p:txBody>
      </p:sp>
      <p:sp>
        <p:nvSpPr>
          <p:cNvPr id="29" name="TextBox 29"/>
          <p:cNvSpPr txBox="1"/>
          <p:nvPr/>
        </p:nvSpPr>
        <p:spPr>
          <a:xfrm>
            <a:off x="9817875" y="6592722"/>
            <a:ext cx="3216331" cy="19405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is called when the user clicks on the "CREDITS" button in the main menu. It displays the group project name and a "BACK" button, which returns the user to the main menu when clicked.</a:t>
            </a:r>
          </a:p>
        </p:txBody>
      </p:sp>
      <p:sp>
        <p:nvSpPr>
          <p:cNvPr id="30" name="TextBox 30"/>
          <p:cNvSpPr txBox="1"/>
          <p:nvPr/>
        </p:nvSpPr>
        <p:spPr>
          <a:xfrm>
            <a:off x="13831212" y="5948854"/>
            <a:ext cx="321633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main_menu()</a:t>
            </a:r>
          </a:p>
        </p:txBody>
      </p:sp>
      <p:sp>
        <p:nvSpPr>
          <p:cNvPr id="31" name="TextBox 31"/>
          <p:cNvSpPr txBox="1"/>
          <p:nvPr/>
        </p:nvSpPr>
        <p:spPr>
          <a:xfrm>
            <a:off x="13831212" y="6592722"/>
            <a:ext cx="3216331" cy="27692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This function is the main entry point of the game and is called when the script is run. It displays the game title, background image, and three buttons ("START", "CREDITS", and "QUIT"). It waits for the user to click on one of the buttons and calls the appropriate function depending on the user's input</a:t>
            </a:r>
          </a:p>
        </p:txBody>
      </p:sp>
    </p:spTree>
  </p:cSld>
  <p:clrMapOvr>
    <a:masterClrMapping/>
  </p:clrMapOvr>
  <p:transition>
    <p:comb/>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a:fillRect/>
          </a:stretch>
        </p:blipFill>
        <p:spPr>
          <a:xfrm rot="5400000">
            <a:off x="17259300" y="984732"/>
            <a:ext cx="2057400" cy="2057400"/>
          </a:xfrm>
          <a:prstGeom prst="rect">
            <a:avLst/>
          </a:prstGeom>
        </p:spPr>
      </p:pic>
      <p:pic>
        <p:nvPicPr>
          <p:cNvPr id="5" name="Picture 5"/>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rcRect/>
          <a:stretch>
            <a:fillRect/>
          </a:stretch>
        </p:blipFill>
        <p:spPr>
          <a:xfrm>
            <a:off x="606414" y="9044935"/>
            <a:ext cx="634043" cy="634043"/>
          </a:xfrm>
          <a:prstGeom prst="rect">
            <a:avLst/>
          </a:prstGeom>
        </p:spPr>
      </p:pic>
      <p:sp>
        <p:nvSpPr>
          <p:cNvPr id="6" name="TextBox 6"/>
          <p:cNvSpPr txBox="1"/>
          <p:nvPr/>
        </p:nvSpPr>
        <p:spPr>
          <a:xfrm>
            <a:off x="1299947" y="749342"/>
            <a:ext cx="7673648" cy="1038225"/>
          </a:xfrm>
          <a:prstGeom prst="rect">
            <a:avLst/>
          </a:prstGeom>
        </p:spPr>
        <p:txBody>
          <a:bodyPr lIns="0" tIns="0" rIns="0" bIns="0" rtlCol="0" anchor="t">
            <a:spAutoFit/>
          </a:bodyPr>
          <a:lstStyle/>
          <a:p>
            <a:pPr marL="0" lvl="0" indent="0" algn="l">
              <a:lnSpc>
                <a:spcPts val="8400"/>
              </a:lnSpc>
              <a:spcBef>
                <a:spcPct val="0"/>
              </a:spcBef>
            </a:pPr>
            <a:r>
              <a:rPr lang="en-US" sz="6000">
                <a:solidFill>
                  <a:srgbClr val="FFFFFF"/>
                </a:solidFill>
                <a:latin typeface="Inter Bold"/>
              </a:rPr>
              <a:t>C</a:t>
            </a:r>
            <a:r>
              <a:rPr lang="en-US" sz="6000" u="none">
                <a:solidFill>
                  <a:srgbClr val="FFFFFF"/>
                </a:solidFill>
                <a:latin typeface="Inter Bold"/>
              </a:rPr>
              <a:t>ODE</a:t>
            </a:r>
          </a:p>
        </p:txBody>
      </p:sp>
      <p:sp>
        <p:nvSpPr>
          <p:cNvPr id="7" name="TextBox 7"/>
          <p:cNvSpPr txBox="1"/>
          <p:nvPr/>
        </p:nvSpPr>
        <p:spPr>
          <a:xfrm>
            <a:off x="1299947" y="1744111"/>
            <a:ext cx="4436987" cy="595391"/>
          </a:xfrm>
          <a:prstGeom prst="rect">
            <a:avLst/>
          </a:prstGeom>
        </p:spPr>
        <p:txBody>
          <a:bodyPr lIns="0" tIns="0" rIns="0" bIns="0" rtlCol="0" anchor="t">
            <a:spAutoFit/>
          </a:bodyPr>
          <a:lstStyle/>
          <a:p>
            <a:pPr>
              <a:lnSpc>
                <a:spcPts val="4856"/>
              </a:lnSpc>
              <a:spcBef>
                <a:spcPct val="0"/>
              </a:spcBef>
            </a:pPr>
            <a:r>
              <a:rPr lang="en-US" sz="3469">
                <a:solidFill>
                  <a:srgbClr val="F3BE66"/>
                </a:solidFill>
                <a:latin typeface="Inter Bold"/>
              </a:rPr>
              <a:t>MAIN MENU </a:t>
            </a:r>
          </a:p>
        </p:txBody>
      </p:sp>
      <p:sp>
        <p:nvSpPr>
          <p:cNvPr id="8" name="TextBox 8"/>
          <p:cNvSpPr txBox="1"/>
          <p:nvPr/>
        </p:nvSpPr>
        <p:spPr>
          <a:xfrm>
            <a:off x="3826478" y="1148669"/>
            <a:ext cx="13899238" cy="8591423"/>
          </a:xfrm>
          <a:prstGeom prst="rect">
            <a:avLst/>
          </a:prstGeom>
        </p:spPr>
        <p:txBody>
          <a:bodyPr lIns="0" tIns="0" rIns="0" bIns="0" rtlCol="0" anchor="t">
            <a:spAutoFit/>
          </a:bodyPr>
          <a:lstStyle/>
          <a:p>
            <a:pPr>
              <a:lnSpc>
                <a:spcPts val="1696"/>
              </a:lnSpc>
            </a:pPr>
            <a:r>
              <a:rPr lang="en-US" sz="1600">
                <a:solidFill>
                  <a:srgbClr val="FFAD66"/>
                </a:solidFill>
                <a:latin typeface="Fira Code"/>
              </a:rPr>
              <a:t>def</a:t>
            </a:r>
            <a:r>
              <a:rPr lang="en-US" sz="1600">
                <a:solidFill>
                  <a:srgbClr val="CCCAC2"/>
                </a:solidFill>
                <a:latin typeface="Fira Code"/>
              </a:rPr>
              <a:t> </a:t>
            </a:r>
            <a:r>
              <a:rPr lang="en-US" sz="1600">
                <a:solidFill>
                  <a:srgbClr val="FFD173"/>
                </a:solidFill>
                <a:latin typeface="Fira Code"/>
              </a:rPr>
              <a:t>main_menu</a:t>
            </a:r>
            <a:r>
              <a:rPr lang="en-US" sz="1600">
                <a:solidFill>
                  <a:srgbClr val="CCCAC2"/>
                </a:solidFill>
                <a:latin typeface="Fira Code"/>
              </a:rPr>
              <a:t>():</a:t>
            </a:r>
          </a:p>
          <a:p>
            <a:pPr>
              <a:lnSpc>
                <a:spcPts val="1696"/>
              </a:lnSpc>
            </a:pPr>
            <a:r>
              <a:rPr lang="en-US" sz="1600">
                <a:solidFill>
                  <a:srgbClr val="CCCAC2"/>
                </a:solidFill>
                <a:latin typeface="Fira Code"/>
              </a:rPr>
              <a:t>    </a:t>
            </a:r>
            <a:r>
              <a:rPr lang="en-US" sz="1600">
                <a:solidFill>
                  <a:srgbClr val="FFAD66"/>
                </a:solidFill>
                <a:latin typeface="Fira Code"/>
              </a:rPr>
              <a:t>while</a:t>
            </a:r>
            <a:r>
              <a:rPr lang="en-US" sz="1600">
                <a:solidFill>
                  <a:srgbClr val="CCCAC2"/>
                </a:solidFill>
                <a:latin typeface="Fira Code"/>
              </a:rPr>
              <a:t> </a:t>
            </a:r>
            <a:r>
              <a:rPr lang="en-US" sz="1600">
                <a:solidFill>
                  <a:srgbClr val="DFBFFF"/>
                </a:solidFill>
                <a:latin typeface="Fira Code"/>
              </a:rPr>
              <a:t>True</a:t>
            </a:r>
            <a:r>
              <a:rPr lang="en-US" sz="1600">
                <a:solidFill>
                  <a:srgbClr val="CCCAC2"/>
                </a:solidFill>
                <a:latin typeface="Fira Code"/>
              </a:rPr>
              <a:t>:</a:t>
            </a:r>
          </a:p>
          <a:p>
            <a:pPr>
              <a:lnSpc>
                <a:spcPts val="1696"/>
              </a:lnSpc>
            </a:pPr>
            <a:r>
              <a:rPr lang="en-US" sz="1600">
                <a:solidFill>
                  <a:srgbClr val="CCCAC2"/>
                </a:solidFill>
                <a:latin typeface="Fira Code"/>
              </a:rPr>
              <a:t>        SCREEN.</a:t>
            </a:r>
            <a:r>
              <a:rPr lang="en-US" sz="1600">
                <a:solidFill>
                  <a:srgbClr val="FFD173"/>
                </a:solidFill>
                <a:latin typeface="Fira Code"/>
              </a:rPr>
              <a:t>blit</a:t>
            </a:r>
            <a:r>
              <a:rPr lang="en-US" sz="1600">
                <a:solidFill>
                  <a:srgbClr val="CCCAC2"/>
                </a:solidFill>
                <a:latin typeface="Fira Code"/>
              </a:rPr>
              <a:t>(BG, (</a:t>
            </a:r>
            <a:r>
              <a:rPr lang="en-US" sz="1600">
                <a:solidFill>
                  <a:srgbClr val="DFBFFF"/>
                </a:solidFill>
                <a:latin typeface="Fira Code"/>
              </a:rPr>
              <a:t>0</a:t>
            </a:r>
            <a:r>
              <a:rPr lang="en-US" sz="1600">
                <a:solidFill>
                  <a:srgbClr val="CCCAC2"/>
                </a:solidFill>
                <a:latin typeface="Fira Code"/>
              </a:rPr>
              <a:t>, </a:t>
            </a:r>
            <a:r>
              <a:rPr lang="en-US" sz="1600">
                <a:solidFill>
                  <a:srgbClr val="DFBFFF"/>
                </a:solidFill>
                <a:latin typeface="Fira Code"/>
              </a:rPr>
              <a:t>0</a:t>
            </a:r>
            <a:r>
              <a:rPr lang="en-US" sz="1600">
                <a:solidFill>
                  <a:srgbClr val="CCCAC2"/>
                </a:solidFill>
                <a:latin typeface="Fira Code"/>
              </a:rPr>
              <a:t>))</a:t>
            </a:r>
          </a:p>
          <a:p>
            <a:pPr>
              <a:lnSpc>
                <a:spcPts val="1696"/>
              </a:lnSpc>
            </a:pPr>
            <a:endParaRPr/>
          </a:p>
          <a:p>
            <a:pPr>
              <a:lnSpc>
                <a:spcPts val="1696"/>
              </a:lnSpc>
            </a:pPr>
            <a:endParaRPr/>
          </a:p>
          <a:p>
            <a:pPr>
              <a:lnSpc>
                <a:spcPts val="1696"/>
              </a:lnSpc>
            </a:pPr>
            <a:r>
              <a:rPr lang="en-US" sz="1600">
                <a:solidFill>
                  <a:srgbClr val="CCCAC2"/>
                </a:solidFill>
                <a:latin typeface="Fira Code"/>
              </a:rPr>
              <a:t>        MENU_MOUSE_POS </a:t>
            </a:r>
            <a:r>
              <a:rPr lang="en-US" sz="1600">
                <a:solidFill>
                  <a:srgbClr val="F29E74"/>
                </a:solidFill>
                <a:latin typeface="Fira Code"/>
              </a:rPr>
              <a:t>=</a:t>
            </a:r>
            <a:r>
              <a:rPr lang="en-US" sz="1600">
                <a:solidFill>
                  <a:srgbClr val="CCCAC2"/>
                </a:solidFill>
                <a:latin typeface="Fira Code"/>
              </a:rPr>
              <a:t> </a:t>
            </a:r>
            <a:r>
              <a:rPr lang="en-US" sz="1600">
                <a:solidFill>
                  <a:srgbClr val="73D0FF"/>
                </a:solidFill>
                <a:latin typeface="Fira Code"/>
              </a:rPr>
              <a:t>pygame</a:t>
            </a:r>
            <a:r>
              <a:rPr lang="en-US" sz="1600">
                <a:solidFill>
                  <a:srgbClr val="CCCAC2"/>
                </a:solidFill>
                <a:latin typeface="Fira Code"/>
              </a:rPr>
              <a:t>.</a:t>
            </a:r>
            <a:r>
              <a:rPr lang="en-US" sz="1600">
                <a:solidFill>
                  <a:srgbClr val="73D0FF"/>
                </a:solidFill>
                <a:latin typeface="Fira Code"/>
              </a:rPr>
              <a:t>mouse</a:t>
            </a:r>
            <a:r>
              <a:rPr lang="en-US" sz="1600">
                <a:solidFill>
                  <a:srgbClr val="CCCAC2"/>
                </a:solidFill>
                <a:latin typeface="Fira Code"/>
              </a:rPr>
              <a:t>.</a:t>
            </a:r>
            <a:r>
              <a:rPr lang="en-US" sz="1600">
                <a:solidFill>
                  <a:srgbClr val="FFD173"/>
                </a:solidFill>
                <a:latin typeface="Fira Code"/>
              </a:rPr>
              <a:t>get_pos</a:t>
            </a:r>
            <a:r>
              <a:rPr lang="en-US" sz="1600">
                <a:solidFill>
                  <a:srgbClr val="CCCAC2"/>
                </a:solidFill>
                <a:latin typeface="Fira Code"/>
              </a:rPr>
              <a:t>()</a:t>
            </a:r>
          </a:p>
          <a:p>
            <a:pPr>
              <a:lnSpc>
                <a:spcPts val="1696"/>
              </a:lnSpc>
            </a:pPr>
            <a:r>
              <a:rPr lang="en-US" sz="1600">
                <a:solidFill>
                  <a:srgbClr val="CCCAC2"/>
                </a:solidFill>
                <a:latin typeface="Fira Code"/>
              </a:rPr>
              <a:t>        </a:t>
            </a:r>
            <a:r>
              <a:rPr lang="en-US" sz="1600">
                <a:solidFill>
                  <a:srgbClr val="73D0FF"/>
                </a:solidFill>
                <a:latin typeface="Fira Code"/>
              </a:rPr>
              <a:t>pygame</a:t>
            </a:r>
            <a:r>
              <a:rPr lang="en-US" sz="1600">
                <a:solidFill>
                  <a:srgbClr val="CCCAC2"/>
                </a:solidFill>
                <a:latin typeface="Fira Code"/>
              </a:rPr>
              <a:t>.</a:t>
            </a:r>
            <a:r>
              <a:rPr lang="en-US" sz="1600">
                <a:solidFill>
                  <a:srgbClr val="73D0FF"/>
                </a:solidFill>
                <a:latin typeface="Fira Code"/>
              </a:rPr>
              <a:t>draw</a:t>
            </a:r>
            <a:r>
              <a:rPr lang="en-US" sz="1600">
                <a:solidFill>
                  <a:srgbClr val="CCCAC2"/>
                </a:solidFill>
                <a:latin typeface="Fira Code"/>
              </a:rPr>
              <a:t>.</a:t>
            </a:r>
            <a:r>
              <a:rPr lang="en-US" sz="1600">
                <a:solidFill>
                  <a:srgbClr val="FFD173"/>
                </a:solidFill>
                <a:latin typeface="Fira Code"/>
              </a:rPr>
              <a:t>rect</a:t>
            </a:r>
            <a:r>
              <a:rPr lang="en-US" sz="1600">
                <a:solidFill>
                  <a:srgbClr val="CCCAC2"/>
                </a:solidFill>
                <a:latin typeface="Fira Code"/>
              </a:rPr>
              <a:t>(SCREEN, (</a:t>
            </a:r>
            <a:r>
              <a:rPr lang="en-US" sz="1600">
                <a:solidFill>
                  <a:srgbClr val="DFBFFF"/>
                </a:solidFill>
                <a:latin typeface="Fira Code"/>
              </a:rPr>
              <a:t>255</a:t>
            </a:r>
            <a:r>
              <a:rPr lang="en-US" sz="1600">
                <a:solidFill>
                  <a:srgbClr val="CCCAC2"/>
                </a:solidFill>
                <a:latin typeface="Fira Code"/>
              </a:rPr>
              <a:t>,</a:t>
            </a:r>
            <a:r>
              <a:rPr lang="en-US" sz="1600">
                <a:solidFill>
                  <a:srgbClr val="DFBFFF"/>
                </a:solidFill>
                <a:latin typeface="Fira Code"/>
              </a:rPr>
              <a:t>215</a:t>
            </a:r>
            <a:r>
              <a:rPr lang="en-US" sz="1600">
                <a:solidFill>
                  <a:srgbClr val="CCCAC2"/>
                </a:solidFill>
                <a:latin typeface="Fira Code"/>
              </a:rPr>
              <a:t>,</a:t>
            </a:r>
            <a:r>
              <a:rPr lang="en-US" sz="1600">
                <a:solidFill>
                  <a:srgbClr val="DFBFFF"/>
                </a:solidFill>
                <a:latin typeface="Fira Code"/>
              </a:rPr>
              <a:t>0</a:t>
            </a:r>
            <a:r>
              <a:rPr lang="en-US" sz="1600">
                <a:solidFill>
                  <a:srgbClr val="CCCAC2"/>
                </a:solidFill>
                <a:latin typeface="Fira Code"/>
              </a:rPr>
              <a:t>), (</a:t>
            </a:r>
            <a:r>
              <a:rPr lang="en-US" sz="1600">
                <a:solidFill>
                  <a:srgbClr val="DFBFFF"/>
                </a:solidFill>
                <a:latin typeface="Fira Code"/>
              </a:rPr>
              <a:t>0</a:t>
            </a:r>
            <a:r>
              <a:rPr lang="en-US" sz="1600">
                <a:solidFill>
                  <a:srgbClr val="CCCAC2"/>
                </a:solidFill>
                <a:latin typeface="Fira Code"/>
              </a:rPr>
              <a:t>,</a:t>
            </a:r>
            <a:r>
              <a:rPr lang="en-US" sz="1600">
                <a:solidFill>
                  <a:srgbClr val="DFBFFF"/>
                </a:solidFill>
                <a:latin typeface="Fira Code"/>
              </a:rPr>
              <a:t>0</a:t>
            </a:r>
            <a:r>
              <a:rPr lang="en-US" sz="1600">
                <a:solidFill>
                  <a:srgbClr val="CCCAC2"/>
                </a:solidFill>
                <a:latin typeface="Fira Code"/>
              </a:rPr>
              <a:t>,screen_width,screen_height), </a:t>
            </a:r>
            <a:r>
              <a:rPr lang="en-US" sz="1600">
                <a:solidFill>
                  <a:srgbClr val="DFBFFF"/>
                </a:solidFill>
                <a:latin typeface="Fira Code"/>
              </a:rPr>
              <a:t>5</a:t>
            </a:r>
            <a:r>
              <a:rPr lang="en-US" sz="1600">
                <a:solidFill>
                  <a:srgbClr val="CCCAC2"/>
                </a:solidFill>
                <a:latin typeface="Fira Code"/>
              </a:rPr>
              <a:t>)</a:t>
            </a:r>
          </a:p>
          <a:p>
            <a:pPr>
              <a:lnSpc>
                <a:spcPts val="1696"/>
              </a:lnSpc>
            </a:pPr>
            <a:r>
              <a:rPr lang="en-US" sz="1600">
                <a:solidFill>
                  <a:srgbClr val="CCCAC2"/>
                </a:solidFill>
                <a:latin typeface="Fira Code"/>
              </a:rPr>
              <a:t>        MENU_TEXT </a:t>
            </a:r>
            <a:r>
              <a:rPr lang="en-US" sz="1600">
                <a:solidFill>
                  <a:srgbClr val="F29E74"/>
                </a:solidFill>
                <a:latin typeface="Fira Code"/>
              </a:rPr>
              <a:t>=</a:t>
            </a:r>
            <a:r>
              <a:rPr lang="en-US" sz="1600">
                <a:solidFill>
                  <a:srgbClr val="CCCAC2"/>
                </a:solidFill>
                <a:latin typeface="Fira Code"/>
              </a:rPr>
              <a:t> </a:t>
            </a:r>
            <a:r>
              <a:rPr lang="en-US" sz="1600">
                <a:solidFill>
                  <a:srgbClr val="FFD173"/>
                </a:solidFill>
                <a:latin typeface="Fira Code"/>
              </a:rPr>
              <a:t>get_font</a:t>
            </a:r>
            <a:r>
              <a:rPr lang="en-US" sz="1600">
                <a:solidFill>
                  <a:srgbClr val="CCCAC2"/>
                </a:solidFill>
                <a:latin typeface="Fira Code"/>
              </a:rPr>
              <a:t>(</a:t>
            </a:r>
            <a:r>
              <a:rPr lang="en-US" sz="1600">
                <a:solidFill>
                  <a:srgbClr val="DFBFFF"/>
                </a:solidFill>
                <a:latin typeface="Fira Code"/>
              </a:rPr>
              <a:t>100</a:t>
            </a:r>
            <a:r>
              <a:rPr lang="en-US" sz="1600">
                <a:solidFill>
                  <a:srgbClr val="CCCAC2"/>
                </a:solidFill>
                <a:latin typeface="Fira Code"/>
              </a:rPr>
              <a:t>).</a:t>
            </a:r>
            <a:r>
              <a:rPr lang="en-US" sz="1600">
                <a:solidFill>
                  <a:srgbClr val="FFD173"/>
                </a:solidFill>
                <a:latin typeface="Fira Code"/>
              </a:rPr>
              <a:t>render</a:t>
            </a:r>
            <a:r>
              <a:rPr lang="en-US" sz="1600">
                <a:solidFill>
                  <a:srgbClr val="CCCAC2"/>
                </a:solidFill>
                <a:latin typeface="Fira Code"/>
              </a:rPr>
              <a:t>(</a:t>
            </a:r>
            <a:r>
              <a:rPr lang="en-US" sz="1600">
                <a:solidFill>
                  <a:srgbClr val="D5FF80"/>
                </a:solidFill>
                <a:latin typeface="Fira Code"/>
              </a:rPr>
              <a:t>"HANGMAN GAME"</a:t>
            </a:r>
            <a:r>
              <a:rPr lang="en-US" sz="1600">
                <a:solidFill>
                  <a:srgbClr val="CCCAC2"/>
                </a:solidFill>
                <a:latin typeface="Fira Code"/>
              </a:rPr>
              <a:t>, </a:t>
            </a:r>
            <a:r>
              <a:rPr lang="en-US" sz="1600">
                <a:solidFill>
                  <a:srgbClr val="DFBFFF"/>
                </a:solidFill>
                <a:latin typeface="Fira Code"/>
              </a:rPr>
              <a:t>True</a:t>
            </a:r>
            <a:r>
              <a:rPr lang="en-US" sz="1600">
                <a:solidFill>
                  <a:srgbClr val="CCCAC2"/>
                </a:solidFill>
                <a:latin typeface="Fira Code"/>
              </a:rPr>
              <a:t>, </a:t>
            </a:r>
            <a:r>
              <a:rPr lang="en-US" sz="1600">
                <a:solidFill>
                  <a:srgbClr val="D5FF80"/>
                </a:solidFill>
                <a:latin typeface="Fira Code"/>
              </a:rPr>
              <a:t>"#ffd700"</a:t>
            </a:r>
            <a:r>
              <a:rPr lang="en-US" sz="1600">
                <a:solidFill>
                  <a:srgbClr val="CCCAC2"/>
                </a:solidFill>
                <a:latin typeface="Fira Code"/>
              </a:rPr>
              <a:t>)</a:t>
            </a:r>
          </a:p>
          <a:p>
            <a:pPr>
              <a:lnSpc>
                <a:spcPts val="1696"/>
              </a:lnSpc>
            </a:pPr>
            <a:r>
              <a:rPr lang="en-US" sz="1600">
                <a:solidFill>
                  <a:srgbClr val="CCCAC2"/>
                </a:solidFill>
                <a:latin typeface="Fira Code"/>
              </a:rPr>
              <a:t>        MENU_RECT </a:t>
            </a:r>
            <a:r>
              <a:rPr lang="en-US" sz="1600">
                <a:solidFill>
                  <a:srgbClr val="F29E74"/>
                </a:solidFill>
                <a:latin typeface="Fira Code"/>
              </a:rPr>
              <a:t>=</a:t>
            </a:r>
            <a:r>
              <a:rPr lang="en-US" sz="1600">
                <a:solidFill>
                  <a:srgbClr val="CCCAC2"/>
                </a:solidFill>
                <a:latin typeface="Fira Code"/>
              </a:rPr>
              <a:t> MENU_TEXT.</a:t>
            </a:r>
            <a:r>
              <a:rPr lang="en-US" sz="1600">
                <a:solidFill>
                  <a:srgbClr val="FFD173"/>
                </a:solidFill>
                <a:latin typeface="Fira Code"/>
              </a:rPr>
              <a:t>get_rect</a:t>
            </a:r>
            <a:r>
              <a:rPr lang="en-US" sz="1600">
                <a:solidFill>
                  <a:srgbClr val="CCCAC2"/>
                </a:solidFill>
                <a:latin typeface="Fira Code"/>
              </a:rPr>
              <a:t>(center</a:t>
            </a:r>
            <a:r>
              <a:rPr lang="en-US" sz="1600">
                <a:solidFill>
                  <a:srgbClr val="F29E74"/>
                </a:solidFill>
                <a:latin typeface="Fira Code"/>
              </a:rPr>
              <a:t>=</a:t>
            </a:r>
            <a:r>
              <a:rPr lang="en-US" sz="1600">
                <a:solidFill>
                  <a:srgbClr val="CCCAC2"/>
                </a:solidFill>
                <a:latin typeface="Fira Code"/>
              </a:rPr>
              <a:t>(</a:t>
            </a:r>
            <a:r>
              <a:rPr lang="en-US" sz="1600">
                <a:solidFill>
                  <a:srgbClr val="DFBFFF"/>
                </a:solidFill>
                <a:latin typeface="Fira Code"/>
              </a:rPr>
              <a:t>640</a:t>
            </a:r>
            <a:r>
              <a:rPr lang="en-US" sz="1600">
                <a:solidFill>
                  <a:srgbClr val="CCCAC2"/>
                </a:solidFill>
                <a:latin typeface="Fira Code"/>
              </a:rPr>
              <a:t>, </a:t>
            </a:r>
            <a:r>
              <a:rPr lang="en-US" sz="1600">
                <a:solidFill>
                  <a:srgbClr val="DFBFFF"/>
                </a:solidFill>
                <a:latin typeface="Fira Code"/>
              </a:rPr>
              <a:t>100</a:t>
            </a:r>
            <a:r>
              <a:rPr lang="en-US" sz="1600">
                <a:solidFill>
                  <a:srgbClr val="CCCAC2"/>
                </a:solidFill>
                <a:latin typeface="Fira Code"/>
              </a:rPr>
              <a:t>))</a:t>
            </a:r>
          </a:p>
          <a:p>
            <a:pPr>
              <a:lnSpc>
                <a:spcPts val="1696"/>
              </a:lnSpc>
            </a:pPr>
            <a:endParaRPr/>
          </a:p>
          <a:p>
            <a:pPr>
              <a:lnSpc>
                <a:spcPts val="1696"/>
              </a:lnSpc>
            </a:pPr>
            <a:endParaRPr/>
          </a:p>
          <a:p>
            <a:pPr>
              <a:lnSpc>
                <a:spcPts val="1696"/>
              </a:lnSpc>
            </a:pPr>
            <a:r>
              <a:rPr lang="en-US" sz="1600">
                <a:solidFill>
                  <a:srgbClr val="CCCAC2"/>
                </a:solidFill>
                <a:latin typeface="Fira Code"/>
              </a:rPr>
              <a:t>        PLAY_BUTTON </a:t>
            </a:r>
            <a:r>
              <a:rPr lang="en-US" sz="1600">
                <a:solidFill>
                  <a:srgbClr val="F29E74"/>
                </a:solidFill>
                <a:latin typeface="Fira Code"/>
              </a:rPr>
              <a:t>=</a:t>
            </a:r>
            <a:r>
              <a:rPr lang="en-US" sz="1600">
                <a:solidFill>
                  <a:srgbClr val="CCCAC2"/>
                </a:solidFill>
                <a:latin typeface="Fira Code"/>
              </a:rPr>
              <a:t> </a:t>
            </a:r>
            <a:r>
              <a:rPr lang="en-US" sz="1600">
                <a:solidFill>
                  <a:srgbClr val="73D0FF"/>
                </a:solidFill>
                <a:latin typeface="Fira Code"/>
              </a:rPr>
              <a:t>Button</a:t>
            </a:r>
            <a:r>
              <a:rPr lang="en-US" sz="1600">
                <a:solidFill>
                  <a:srgbClr val="CCCAC2"/>
                </a:solidFill>
                <a:latin typeface="Fira Code"/>
              </a:rPr>
              <a:t>(</a:t>
            </a:r>
            <a:r>
              <a:rPr lang="en-US" sz="1600">
                <a:solidFill>
                  <a:srgbClr val="DFBFFF"/>
                </a:solidFill>
                <a:latin typeface="Fira Code"/>
              </a:rPr>
              <a:t>image</a:t>
            </a:r>
            <a:r>
              <a:rPr lang="en-US" sz="1600">
                <a:solidFill>
                  <a:srgbClr val="F29E74"/>
                </a:solidFill>
                <a:latin typeface="Fira Code"/>
              </a:rPr>
              <a:t>=</a:t>
            </a:r>
            <a:r>
              <a:rPr lang="en-US" sz="1600">
                <a:solidFill>
                  <a:srgbClr val="73D0FF"/>
                </a:solidFill>
                <a:latin typeface="Fira Code"/>
              </a:rPr>
              <a:t>pygame</a:t>
            </a:r>
            <a:r>
              <a:rPr lang="en-US" sz="1600">
                <a:solidFill>
                  <a:srgbClr val="CCCAC2"/>
                </a:solidFill>
                <a:latin typeface="Fira Code"/>
              </a:rPr>
              <a:t>.</a:t>
            </a:r>
            <a:r>
              <a:rPr lang="en-US" sz="1600">
                <a:solidFill>
                  <a:srgbClr val="73D0FF"/>
                </a:solidFill>
                <a:latin typeface="Fira Code"/>
              </a:rPr>
              <a:t>image</a:t>
            </a:r>
            <a:r>
              <a:rPr lang="en-US" sz="1600">
                <a:solidFill>
                  <a:srgbClr val="CCCAC2"/>
                </a:solidFill>
                <a:latin typeface="Fira Code"/>
              </a:rPr>
              <a:t>.</a:t>
            </a:r>
            <a:r>
              <a:rPr lang="en-US" sz="1600">
                <a:solidFill>
                  <a:srgbClr val="FFD173"/>
                </a:solidFill>
                <a:latin typeface="Fira Code"/>
              </a:rPr>
              <a:t>load</a:t>
            </a:r>
            <a:r>
              <a:rPr lang="en-US" sz="1600">
                <a:solidFill>
                  <a:srgbClr val="CCCAC2"/>
                </a:solidFill>
                <a:latin typeface="Fira Code"/>
              </a:rPr>
              <a:t>(</a:t>
            </a:r>
            <a:r>
              <a:rPr lang="en-US" sz="1600">
                <a:solidFill>
                  <a:srgbClr val="D5FF80"/>
                </a:solidFill>
                <a:latin typeface="Fira Code"/>
              </a:rPr>
              <a:t>"Assets/Play Rect.png"</a:t>
            </a:r>
            <a:r>
              <a:rPr lang="en-US" sz="1600">
                <a:solidFill>
                  <a:srgbClr val="CCCAC2"/>
                </a:solidFill>
                <a:latin typeface="Fira Code"/>
              </a:rPr>
              <a:t>), </a:t>
            </a:r>
            <a:r>
              <a:rPr lang="en-US" sz="1600">
                <a:solidFill>
                  <a:srgbClr val="DFBFFF"/>
                </a:solidFill>
                <a:latin typeface="Fira Code"/>
              </a:rPr>
              <a:t>pos</a:t>
            </a:r>
            <a:r>
              <a:rPr lang="en-US" sz="1600">
                <a:solidFill>
                  <a:srgbClr val="F29E74"/>
                </a:solidFill>
                <a:latin typeface="Fira Code"/>
              </a:rPr>
              <a:t>=</a:t>
            </a:r>
            <a:r>
              <a:rPr lang="en-US" sz="1600">
                <a:solidFill>
                  <a:srgbClr val="CCCAC2"/>
                </a:solidFill>
                <a:latin typeface="Fira Code"/>
              </a:rPr>
              <a:t>(</a:t>
            </a:r>
            <a:r>
              <a:rPr lang="en-US" sz="1600">
                <a:solidFill>
                  <a:srgbClr val="DFBFFF"/>
                </a:solidFill>
                <a:latin typeface="Fira Code"/>
              </a:rPr>
              <a:t>640</a:t>
            </a:r>
            <a:r>
              <a:rPr lang="en-US" sz="1600">
                <a:solidFill>
                  <a:srgbClr val="CCCAC2"/>
                </a:solidFill>
                <a:latin typeface="Fira Code"/>
              </a:rPr>
              <a:t>, </a:t>
            </a:r>
            <a:r>
              <a:rPr lang="en-US" sz="1600">
                <a:solidFill>
                  <a:srgbClr val="DFBFFF"/>
                </a:solidFill>
                <a:latin typeface="Fira Code"/>
              </a:rPr>
              <a:t>250</a:t>
            </a:r>
            <a:r>
              <a:rPr lang="en-US" sz="1600">
                <a:solidFill>
                  <a:srgbClr val="CCCAC2"/>
                </a:solidFill>
                <a:latin typeface="Fira Code"/>
              </a:rPr>
              <a:t>), </a:t>
            </a:r>
          </a:p>
          <a:p>
            <a:pPr>
              <a:lnSpc>
                <a:spcPts val="1696"/>
              </a:lnSpc>
            </a:pPr>
            <a:r>
              <a:rPr lang="en-US" sz="1600">
                <a:solidFill>
                  <a:srgbClr val="CCCAC2"/>
                </a:solidFill>
                <a:latin typeface="Fira Code"/>
              </a:rPr>
              <a:t>                            </a:t>
            </a:r>
            <a:r>
              <a:rPr lang="en-US" sz="1600">
                <a:solidFill>
                  <a:srgbClr val="DFBFFF"/>
                </a:solidFill>
                <a:latin typeface="Fira Code"/>
              </a:rPr>
              <a:t>text_input</a:t>
            </a:r>
            <a:r>
              <a:rPr lang="en-US" sz="1600">
                <a:solidFill>
                  <a:srgbClr val="F29E74"/>
                </a:solidFill>
                <a:latin typeface="Fira Code"/>
              </a:rPr>
              <a:t>=</a:t>
            </a:r>
            <a:r>
              <a:rPr lang="en-US" sz="1600">
                <a:solidFill>
                  <a:srgbClr val="D5FF80"/>
                </a:solidFill>
                <a:latin typeface="Fira Code"/>
              </a:rPr>
              <a:t>"START"</a:t>
            </a:r>
            <a:r>
              <a:rPr lang="en-US" sz="1600">
                <a:solidFill>
                  <a:srgbClr val="CCCAC2"/>
                </a:solidFill>
                <a:latin typeface="Fira Code"/>
              </a:rPr>
              <a:t>, </a:t>
            </a:r>
            <a:r>
              <a:rPr lang="en-US" sz="1600">
                <a:solidFill>
                  <a:srgbClr val="DFBFFF"/>
                </a:solidFill>
                <a:latin typeface="Fira Code"/>
              </a:rPr>
              <a:t>font</a:t>
            </a:r>
            <a:r>
              <a:rPr lang="en-US" sz="1600">
                <a:solidFill>
                  <a:srgbClr val="F29E74"/>
                </a:solidFill>
                <a:latin typeface="Fira Code"/>
              </a:rPr>
              <a:t>=</a:t>
            </a:r>
            <a:r>
              <a:rPr lang="en-US" sz="1600">
                <a:solidFill>
                  <a:srgbClr val="FFD173"/>
                </a:solidFill>
                <a:latin typeface="Fira Code"/>
              </a:rPr>
              <a:t>get_font</a:t>
            </a:r>
            <a:r>
              <a:rPr lang="en-US" sz="1600">
                <a:solidFill>
                  <a:srgbClr val="CCCAC2"/>
                </a:solidFill>
                <a:latin typeface="Fira Code"/>
              </a:rPr>
              <a:t>(</a:t>
            </a:r>
            <a:r>
              <a:rPr lang="en-US" sz="1600">
                <a:solidFill>
                  <a:srgbClr val="DFBFFF"/>
                </a:solidFill>
                <a:latin typeface="Fira Code"/>
              </a:rPr>
              <a:t>55</a:t>
            </a:r>
            <a:r>
              <a:rPr lang="en-US" sz="1600">
                <a:solidFill>
                  <a:srgbClr val="CCCAC2"/>
                </a:solidFill>
                <a:latin typeface="Fira Code"/>
              </a:rPr>
              <a:t>), </a:t>
            </a:r>
            <a:r>
              <a:rPr lang="en-US" sz="1600">
                <a:solidFill>
                  <a:srgbClr val="DFBFFF"/>
                </a:solidFill>
                <a:latin typeface="Fira Code"/>
              </a:rPr>
              <a:t>base_color</a:t>
            </a:r>
            <a:r>
              <a:rPr lang="en-US" sz="1600">
                <a:solidFill>
                  <a:srgbClr val="F29E74"/>
                </a:solidFill>
                <a:latin typeface="Fira Code"/>
              </a:rPr>
              <a:t>=</a:t>
            </a:r>
            <a:r>
              <a:rPr lang="en-US" sz="1600">
                <a:solidFill>
                  <a:srgbClr val="D5FF80"/>
                </a:solidFill>
                <a:latin typeface="Fira Code"/>
              </a:rPr>
              <a:t>"#d7fcd4"</a:t>
            </a:r>
            <a:r>
              <a:rPr lang="en-US" sz="1600">
                <a:solidFill>
                  <a:srgbClr val="CCCAC2"/>
                </a:solidFill>
                <a:latin typeface="Fira Code"/>
              </a:rPr>
              <a:t>, </a:t>
            </a:r>
            <a:r>
              <a:rPr lang="en-US" sz="1600">
                <a:solidFill>
                  <a:srgbClr val="DFBFFF"/>
                </a:solidFill>
                <a:latin typeface="Fira Code"/>
              </a:rPr>
              <a:t>hovering_color</a:t>
            </a:r>
            <a:r>
              <a:rPr lang="en-US" sz="1600">
                <a:solidFill>
                  <a:srgbClr val="F29E74"/>
                </a:solidFill>
                <a:latin typeface="Fira Code"/>
              </a:rPr>
              <a:t>=</a:t>
            </a:r>
            <a:r>
              <a:rPr lang="en-US" sz="1600">
                <a:solidFill>
                  <a:srgbClr val="D5FF80"/>
                </a:solidFill>
                <a:latin typeface="Fira Code"/>
              </a:rPr>
              <a:t>"White"</a:t>
            </a:r>
            <a:r>
              <a:rPr lang="en-US" sz="1600">
                <a:solidFill>
                  <a:srgbClr val="CCCAC2"/>
                </a:solidFill>
                <a:latin typeface="Fira Code"/>
              </a:rPr>
              <a:t>)</a:t>
            </a:r>
          </a:p>
          <a:p>
            <a:pPr>
              <a:lnSpc>
                <a:spcPts val="1696"/>
              </a:lnSpc>
            </a:pPr>
            <a:r>
              <a:rPr lang="en-US" sz="1600">
                <a:solidFill>
                  <a:srgbClr val="CCCAC2"/>
                </a:solidFill>
                <a:latin typeface="Fira Code"/>
              </a:rPr>
              <a:t>        OPTIONS_BUTTON </a:t>
            </a:r>
            <a:r>
              <a:rPr lang="en-US" sz="1600">
                <a:solidFill>
                  <a:srgbClr val="F29E74"/>
                </a:solidFill>
                <a:latin typeface="Fira Code"/>
              </a:rPr>
              <a:t>=</a:t>
            </a:r>
            <a:r>
              <a:rPr lang="en-US" sz="1600">
                <a:solidFill>
                  <a:srgbClr val="CCCAC2"/>
                </a:solidFill>
                <a:latin typeface="Fira Code"/>
              </a:rPr>
              <a:t> </a:t>
            </a:r>
            <a:r>
              <a:rPr lang="en-US" sz="1600">
                <a:solidFill>
                  <a:srgbClr val="73D0FF"/>
                </a:solidFill>
                <a:latin typeface="Fira Code"/>
              </a:rPr>
              <a:t>Button</a:t>
            </a:r>
            <a:r>
              <a:rPr lang="en-US" sz="1600">
                <a:solidFill>
                  <a:srgbClr val="CCCAC2"/>
                </a:solidFill>
                <a:latin typeface="Fira Code"/>
              </a:rPr>
              <a:t>(</a:t>
            </a:r>
            <a:r>
              <a:rPr lang="en-US" sz="1600">
                <a:solidFill>
                  <a:srgbClr val="DFBFFF"/>
                </a:solidFill>
                <a:latin typeface="Fira Code"/>
              </a:rPr>
              <a:t>image</a:t>
            </a:r>
            <a:r>
              <a:rPr lang="en-US" sz="1600">
                <a:solidFill>
                  <a:srgbClr val="F29E74"/>
                </a:solidFill>
                <a:latin typeface="Fira Code"/>
              </a:rPr>
              <a:t>=</a:t>
            </a:r>
            <a:r>
              <a:rPr lang="en-US" sz="1600">
                <a:solidFill>
                  <a:srgbClr val="73D0FF"/>
                </a:solidFill>
                <a:latin typeface="Fira Code"/>
              </a:rPr>
              <a:t>pygame</a:t>
            </a:r>
            <a:r>
              <a:rPr lang="en-US" sz="1600">
                <a:solidFill>
                  <a:srgbClr val="CCCAC2"/>
                </a:solidFill>
                <a:latin typeface="Fira Code"/>
              </a:rPr>
              <a:t>.</a:t>
            </a:r>
            <a:r>
              <a:rPr lang="en-US" sz="1600">
                <a:solidFill>
                  <a:srgbClr val="73D0FF"/>
                </a:solidFill>
                <a:latin typeface="Fira Code"/>
              </a:rPr>
              <a:t>image</a:t>
            </a:r>
            <a:r>
              <a:rPr lang="en-US" sz="1600">
                <a:solidFill>
                  <a:srgbClr val="CCCAC2"/>
                </a:solidFill>
                <a:latin typeface="Fira Code"/>
              </a:rPr>
              <a:t>.</a:t>
            </a:r>
            <a:r>
              <a:rPr lang="en-US" sz="1600">
                <a:solidFill>
                  <a:srgbClr val="FFD173"/>
                </a:solidFill>
                <a:latin typeface="Fira Code"/>
              </a:rPr>
              <a:t>load</a:t>
            </a:r>
            <a:r>
              <a:rPr lang="en-US" sz="1600">
                <a:solidFill>
                  <a:srgbClr val="CCCAC2"/>
                </a:solidFill>
                <a:latin typeface="Fira Code"/>
              </a:rPr>
              <a:t>(</a:t>
            </a:r>
            <a:r>
              <a:rPr lang="en-US" sz="1600">
                <a:solidFill>
                  <a:srgbClr val="D5FF80"/>
                </a:solidFill>
                <a:latin typeface="Fira Code"/>
              </a:rPr>
              <a:t>"Assets/Options Rect.png"</a:t>
            </a:r>
            <a:r>
              <a:rPr lang="en-US" sz="1600">
                <a:solidFill>
                  <a:srgbClr val="CCCAC2"/>
                </a:solidFill>
                <a:latin typeface="Fira Code"/>
              </a:rPr>
              <a:t>), </a:t>
            </a:r>
            <a:r>
              <a:rPr lang="en-US" sz="1600">
                <a:solidFill>
                  <a:srgbClr val="DFBFFF"/>
                </a:solidFill>
                <a:latin typeface="Fira Code"/>
              </a:rPr>
              <a:t>pos</a:t>
            </a:r>
            <a:r>
              <a:rPr lang="en-US" sz="1600">
                <a:solidFill>
                  <a:srgbClr val="F29E74"/>
                </a:solidFill>
                <a:latin typeface="Fira Code"/>
              </a:rPr>
              <a:t>=</a:t>
            </a:r>
            <a:r>
              <a:rPr lang="en-US" sz="1600">
                <a:solidFill>
                  <a:srgbClr val="CCCAC2"/>
                </a:solidFill>
                <a:latin typeface="Fira Code"/>
              </a:rPr>
              <a:t>(</a:t>
            </a:r>
            <a:r>
              <a:rPr lang="en-US" sz="1600">
                <a:solidFill>
                  <a:srgbClr val="DFBFFF"/>
                </a:solidFill>
                <a:latin typeface="Fira Code"/>
              </a:rPr>
              <a:t>640</a:t>
            </a:r>
            <a:r>
              <a:rPr lang="en-US" sz="1600">
                <a:solidFill>
                  <a:srgbClr val="CCCAC2"/>
                </a:solidFill>
                <a:latin typeface="Fira Code"/>
              </a:rPr>
              <a:t>, </a:t>
            </a:r>
            <a:r>
              <a:rPr lang="en-US" sz="1600">
                <a:solidFill>
                  <a:srgbClr val="DFBFFF"/>
                </a:solidFill>
                <a:latin typeface="Fira Code"/>
              </a:rPr>
              <a:t>400</a:t>
            </a:r>
            <a:r>
              <a:rPr lang="en-US" sz="1600">
                <a:solidFill>
                  <a:srgbClr val="CCCAC2"/>
                </a:solidFill>
                <a:latin typeface="Fira Code"/>
              </a:rPr>
              <a:t>), </a:t>
            </a:r>
          </a:p>
          <a:p>
            <a:pPr>
              <a:lnSpc>
                <a:spcPts val="1696"/>
              </a:lnSpc>
            </a:pPr>
            <a:r>
              <a:rPr lang="en-US" sz="1600">
                <a:solidFill>
                  <a:srgbClr val="CCCAC2"/>
                </a:solidFill>
                <a:latin typeface="Fira Code"/>
              </a:rPr>
              <a:t>                            </a:t>
            </a:r>
            <a:r>
              <a:rPr lang="en-US" sz="1600">
                <a:solidFill>
                  <a:srgbClr val="DFBFFF"/>
                </a:solidFill>
                <a:latin typeface="Fira Code"/>
              </a:rPr>
              <a:t>text_input</a:t>
            </a:r>
            <a:r>
              <a:rPr lang="en-US" sz="1600">
                <a:solidFill>
                  <a:srgbClr val="F29E74"/>
                </a:solidFill>
                <a:latin typeface="Fira Code"/>
              </a:rPr>
              <a:t>=</a:t>
            </a:r>
            <a:r>
              <a:rPr lang="en-US" sz="1600">
                <a:solidFill>
                  <a:srgbClr val="D5FF80"/>
                </a:solidFill>
                <a:latin typeface="Fira Code"/>
              </a:rPr>
              <a:t>"CREDITS"</a:t>
            </a:r>
            <a:r>
              <a:rPr lang="en-US" sz="1600">
                <a:solidFill>
                  <a:srgbClr val="CCCAC2"/>
                </a:solidFill>
                <a:latin typeface="Fira Code"/>
              </a:rPr>
              <a:t>, </a:t>
            </a:r>
            <a:r>
              <a:rPr lang="en-US" sz="1600">
                <a:solidFill>
                  <a:srgbClr val="DFBFFF"/>
                </a:solidFill>
                <a:latin typeface="Fira Code"/>
              </a:rPr>
              <a:t>font</a:t>
            </a:r>
            <a:r>
              <a:rPr lang="en-US" sz="1600">
                <a:solidFill>
                  <a:srgbClr val="F29E74"/>
                </a:solidFill>
                <a:latin typeface="Fira Code"/>
              </a:rPr>
              <a:t>=</a:t>
            </a:r>
            <a:r>
              <a:rPr lang="en-US" sz="1600">
                <a:solidFill>
                  <a:srgbClr val="FFD173"/>
                </a:solidFill>
                <a:latin typeface="Fira Code"/>
              </a:rPr>
              <a:t>get_font</a:t>
            </a:r>
            <a:r>
              <a:rPr lang="en-US" sz="1600">
                <a:solidFill>
                  <a:srgbClr val="CCCAC2"/>
                </a:solidFill>
                <a:latin typeface="Fira Code"/>
              </a:rPr>
              <a:t>(</a:t>
            </a:r>
            <a:r>
              <a:rPr lang="en-US" sz="1600">
                <a:solidFill>
                  <a:srgbClr val="DFBFFF"/>
                </a:solidFill>
                <a:latin typeface="Fira Code"/>
              </a:rPr>
              <a:t>55</a:t>
            </a:r>
            <a:r>
              <a:rPr lang="en-US" sz="1600">
                <a:solidFill>
                  <a:srgbClr val="CCCAC2"/>
                </a:solidFill>
                <a:latin typeface="Fira Code"/>
              </a:rPr>
              <a:t>), </a:t>
            </a:r>
            <a:r>
              <a:rPr lang="en-US" sz="1600">
                <a:solidFill>
                  <a:srgbClr val="DFBFFF"/>
                </a:solidFill>
                <a:latin typeface="Fira Code"/>
              </a:rPr>
              <a:t>base_color</a:t>
            </a:r>
            <a:r>
              <a:rPr lang="en-US" sz="1600">
                <a:solidFill>
                  <a:srgbClr val="F29E74"/>
                </a:solidFill>
                <a:latin typeface="Fira Code"/>
              </a:rPr>
              <a:t>=</a:t>
            </a:r>
            <a:r>
              <a:rPr lang="en-US" sz="1600">
                <a:solidFill>
                  <a:srgbClr val="D5FF80"/>
                </a:solidFill>
                <a:latin typeface="Fira Code"/>
              </a:rPr>
              <a:t>"#d7fcd4"</a:t>
            </a:r>
            <a:r>
              <a:rPr lang="en-US" sz="1600">
                <a:solidFill>
                  <a:srgbClr val="CCCAC2"/>
                </a:solidFill>
                <a:latin typeface="Fira Code"/>
              </a:rPr>
              <a:t>, </a:t>
            </a:r>
            <a:r>
              <a:rPr lang="en-US" sz="1600">
                <a:solidFill>
                  <a:srgbClr val="DFBFFF"/>
                </a:solidFill>
                <a:latin typeface="Fira Code"/>
              </a:rPr>
              <a:t>hovering_color</a:t>
            </a:r>
            <a:r>
              <a:rPr lang="en-US" sz="1600">
                <a:solidFill>
                  <a:srgbClr val="F29E74"/>
                </a:solidFill>
                <a:latin typeface="Fira Code"/>
              </a:rPr>
              <a:t>=</a:t>
            </a:r>
            <a:r>
              <a:rPr lang="en-US" sz="1600">
                <a:solidFill>
                  <a:srgbClr val="D5FF80"/>
                </a:solidFill>
                <a:latin typeface="Fira Code"/>
              </a:rPr>
              <a:t>"White"</a:t>
            </a:r>
            <a:r>
              <a:rPr lang="en-US" sz="1600">
                <a:solidFill>
                  <a:srgbClr val="CCCAC2"/>
                </a:solidFill>
                <a:latin typeface="Fira Code"/>
              </a:rPr>
              <a:t>)</a:t>
            </a:r>
          </a:p>
          <a:p>
            <a:pPr>
              <a:lnSpc>
                <a:spcPts val="1696"/>
              </a:lnSpc>
            </a:pPr>
            <a:r>
              <a:rPr lang="en-US" sz="1600">
                <a:solidFill>
                  <a:srgbClr val="CCCAC2"/>
                </a:solidFill>
                <a:latin typeface="Fira Code"/>
              </a:rPr>
              <a:t>        QUIT_BUTTON </a:t>
            </a:r>
            <a:r>
              <a:rPr lang="en-US" sz="1600">
                <a:solidFill>
                  <a:srgbClr val="F29E74"/>
                </a:solidFill>
                <a:latin typeface="Fira Code"/>
              </a:rPr>
              <a:t>=</a:t>
            </a:r>
            <a:r>
              <a:rPr lang="en-US" sz="1600">
                <a:solidFill>
                  <a:srgbClr val="CCCAC2"/>
                </a:solidFill>
                <a:latin typeface="Fira Code"/>
              </a:rPr>
              <a:t> </a:t>
            </a:r>
            <a:r>
              <a:rPr lang="en-US" sz="1600">
                <a:solidFill>
                  <a:srgbClr val="73D0FF"/>
                </a:solidFill>
                <a:latin typeface="Fira Code"/>
              </a:rPr>
              <a:t>Button</a:t>
            </a:r>
            <a:r>
              <a:rPr lang="en-US" sz="1600">
                <a:solidFill>
                  <a:srgbClr val="CCCAC2"/>
                </a:solidFill>
                <a:latin typeface="Fira Code"/>
              </a:rPr>
              <a:t>(</a:t>
            </a:r>
            <a:r>
              <a:rPr lang="en-US" sz="1600">
                <a:solidFill>
                  <a:srgbClr val="DFBFFF"/>
                </a:solidFill>
                <a:latin typeface="Fira Code"/>
              </a:rPr>
              <a:t>image</a:t>
            </a:r>
            <a:r>
              <a:rPr lang="en-US" sz="1600">
                <a:solidFill>
                  <a:srgbClr val="F29E74"/>
                </a:solidFill>
                <a:latin typeface="Fira Code"/>
              </a:rPr>
              <a:t>=</a:t>
            </a:r>
            <a:r>
              <a:rPr lang="en-US" sz="1600">
                <a:solidFill>
                  <a:srgbClr val="73D0FF"/>
                </a:solidFill>
                <a:latin typeface="Fira Code"/>
              </a:rPr>
              <a:t>pygame</a:t>
            </a:r>
            <a:r>
              <a:rPr lang="en-US" sz="1600">
                <a:solidFill>
                  <a:srgbClr val="CCCAC2"/>
                </a:solidFill>
                <a:latin typeface="Fira Code"/>
              </a:rPr>
              <a:t>.</a:t>
            </a:r>
            <a:r>
              <a:rPr lang="en-US" sz="1600">
                <a:solidFill>
                  <a:srgbClr val="73D0FF"/>
                </a:solidFill>
                <a:latin typeface="Fira Code"/>
              </a:rPr>
              <a:t>image</a:t>
            </a:r>
            <a:r>
              <a:rPr lang="en-US" sz="1600">
                <a:solidFill>
                  <a:srgbClr val="CCCAC2"/>
                </a:solidFill>
                <a:latin typeface="Fira Code"/>
              </a:rPr>
              <a:t>.</a:t>
            </a:r>
            <a:r>
              <a:rPr lang="en-US" sz="1600">
                <a:solidFill>
                  <a:srgbClr val="FFD173"/>
                </a:solidFill>
                <a:latin typeface="Fira Code"/>
              </a:rPr>
              <a:t>load</a:t>
            </a:r>
            <a:r>
              <a:rPr lang="en-US" sz="1600">
                <a:solidFill>
                  <a:srgbClr val="CCCAC2"/>
                </a:solidFill>
                <a:latin typeface="Fira Code"/>
              </a:rPr>
              <a:t>(</a:t>
            </a:r>
            <a:r>
              <a:rPr lang="en-US" sz="1600">
                <a:solidFill>
                  <a:srgbClr val="D5FF80"/>
                </a:solidFill>
                <a:latin typeface="Fira Code"/>
              </a:rPr>
              <a:t>"Assets/Quit Rect.png"</a:t>
            </a:r>
            <a:r>
              <a:rPr lang="en-US" sz="1600">
                <a:solidFill>
                  <a:srgbClr val="CCCAC2"/>
                </a:solidFill>
                <a:latin typeface="Fira Code"/>
              </a:rPr>
              <a:t>), </a:t>
            </a:r>
            <a:r>
              <a:rPr lang="en-US" sz="1600">
                <a:solidFill>
                  <a:srgbClr val="DFBFFF"/>
                </a:solidFill>
                <a:latin typeface="Fira Code"/>
              </a:rPr>
              <a:t>pos</a:t>
            </a:r>
            <a:r>
              <a:rPr lang="en-US" sz="1600">
                <a:solidFill>
                  <a:srgbClr val="F29E74"/>
                </a:solidFill>
                <a:latin typeface="Fira Code"/>
              </a:rPr>
              <a:t>=</a:t>
            </a:r>
            <a:r>
              <a:rPr lang="en-US" sz="1600">
                <a:solidFill>
                  <a:srgbClr val="CCCAC2"/>
                </a:solidFill>
                <a:latin typeface="Fira Code"/>
              </a:rPr>
              <a:t>(</a:t>
            </a:r>
            <a:r>
              <a:rPr lang="en-US" sz="1600">
                <a:solidFill>
                  <a:srgbClr val="DFBFFF"/>
                </a:solidFill>
                <a:latin typeface="Fira Code"/>
              </a:rPr>
              <a:t>640</a:t>
            </a:r>
            <a:r>
              <a:rPr lang="en-US" sz="1600">
                <a:solidFill>
                  <a:srgbClr val="CCCAC2"/>
                </a:solidFill>
                <a:latin typeface="Fira Code"/>
              </a:rPr>
              <a:t>, </a:t>
            </a:r>
            <a:r>
              <a:rPr lang="en-US" sz="1600">
                <a:solidFill>
                  <a:srgbClr val="DFBFFF"/>
                </a:solidFill>
                <a:latin typeface="Fira Code"/>
              </a:rPr>
              <a:t>550</a:t>
            </a:r>
            <a:r>
              <a:rPr lang="en-US" sz="1600">
                <a:solidFill>
                  <a:srgbClr val="CCCAC2"/>
                </a:solidFill>
                <a:latin typeface="Fira Code"/>
              </a:rPr>
              <a:t>), </a:t>
            </a:r>
          </a:p>
          <a:p>
            <a:pPr>
              <a:lnSpc>
                <a:spcPts val="1696"/>
              </a:lnSpc>
            </a:pPr>
            <a:r>
              <a:rPr lang="en-US" sz="1600">
                <a:solidFill>
                  <a:srgbClr val="CCCAC2"/>
                </a:solidFill>
                <a:latin typeface="Fira Code"/>
              </a:rPr>
              <a:t>                            </a:t>
            </a:r>
            <a:r>
              <a:rPr lang="en-US" sz="1600">
                <a:solidFill>
                  <a:srgbClr val="DFBFFF"/>
                </a:solidFill>
                <a:latin typeface="Fira Code"/>
              </a:rPr>
              <a:t>text_input</a:t>
            </a:r>
            <a:r>
              <a:rPr lang="en-US" sz="1600">
                <a:solidFill>
                  <a:srgbClr val="F29E74"/>
                </a:solidFill>
                <a:latin typeface="Fira Code"/>
              </a:rPr>
              <a:t>=</a:t>
            </a:r>
            <a:r>
              <a:rPr lang="en-US" sz="1600">
                <a:solidFill>
                  <a:srgbClr val="D5FF80"/>
                </a:solidFill>
                <a:latin typeface="Fira Code"/>
              </a:rPr>
              <a:t>"QUIT"</a:t>
            </a:r>
            <a:r>
              <a:rPr lang="en-US" sz="1600">
                <a:solidFill>
                  <a:srgbClr val="CCCAC2"/>
                </a:solidFill>
                <a:latin typeface="Fira Code"/>
              </a:rPr>
              <a:t>, </a:t>
            </a:r>
            <a:r>
              <a:rPr lang="en-US" sz="1600">
                <a:solidFill>
                  <a:srgbClr val="DFBFFF"/>
                </a:solidFill>
                <a:latin typeface="Fira Code"/>
              </a:rPr>
              <a:t>font</a:t>
            </a:r>
            <a:r>
              <a:rPr lang="en-US" sz="1600">
                <a:solidFill>
                  <a:srgbClr val="F29E74"/>
                </a:solidFill>
                <a:latin typeface="Fira Code"/>
              </a:rPr>
              <a:t>=</a:t>
            </a:r>
            <a:r>
              <a:rPr lang="en-US" sz="1600">
                <a:solidFill>
                  <a:srgbClr val="FFD173"/>
                </a:solidFill>
                <a:latin typeface="Fira Code"/>
              </a:rPr>
              <a:t>get_font</a:t>
            </a:r>
            <a:r>
              <a:rPr lang="en-US" sz="1600">
                <a:solidFill>
                  <a:srgbClr val="CCCAC2"/>
                </a:solidFill>
                <a:latin typeface="Fira Code"/>
              </a:rPr>
              <a:t>(</a:t>
            </a:r>
            <a:r>
              <a:rPr lang="en-US" sz="1600">
                <a:solidFill>
                  <a:srgbClr val="DFBFFF"/>
                </a:solidFill>
                <a:latin typeface="Fira Code"/>
              </a:rPr>
              <a:t>55</a:t>
            </a:r>
            <a:r>
              <a:rPr lang="en-US" sz="1600">
                <a:solidFill>
                  <a:srgbClr val="CCCAC2"/>
                </a:solidFill>
                <a:latin typeface="Fira Code"/>
              </a:rPr>
              <a:t>), </a:t>
            </a:r>
            <a:r>
              <a:rPr lang="en-US" sz="1600">
                <a:solidFill>
                  <a:srgbClr val="DFBFFF"/>
                </a:solidFill>
                <a:latin typeface="Fira Code"/>
              </a:rPr>
              <a:t>base_color</a:t>
            </a:r>
            <a:r>
              <a:rPr lang="en-US" sz="1600">
                <a:solidFill>
                  <a:srgbClr val="F29E74"/>
                </a:solidFill>
                <a:latin typeface="Fira Code"/>
              </a:rPr>
              <a:t>=</a:t>
            </a:r>
            <a:r>
              <a:rPr lang="en-US" sz="1600">
                <a:solidFill>
                  <a:srgbClr val="D5FF80"/>
                </a:solidFill>
                <a:latin typeface="Fira Code"/>
              </a:rPr>
              <a:t>"#d7fcd4"</a:t>
            </a:r>
            <a:r>
              <a:rPr lang="en-US" sz="1600">
                <a:solidFill>
                  <a:srgbClr val="CCCAC2"/>
                </a:solidFill>
                <a:latin typeface="Fira Code"/>
              </a:rPr>
              <a:t>, </a:t>
            </a:r>
            <a:r>
              <a:rPr lang="en-US" sz="1600">
                <a:solidFill>
                  <a:srgbClr val="DFBFFF"/>
                </a:solidFill>
                <a:latin typeface="Fira Code"/>
              </a:rPr>
              <a:t>hovering_color</a:t>
            </a:r>
            <a:r>
              <a:rPr lang="en-US" sz="1600">
                <a:solidFill>
                  <a:srgbClr val="F29E74"/>
                </a:solidFill>
                <a:latin typeface="Fira Code"/>
              </a:rPr>
              <a:t>=</a:t>
            </a:r>
            <a:r>
              <a:rPr lang="en-US" sz="1600">
                <a:solidFill>
                  <a:srgbClr val="D5FF80"/>
                </a:solidFill>
                <a:latin typeface="Fira Code"/>
              </a:rPr>
              <a:t>"White"</a:t>
            </a:r>
            <a:r>
              <a:rPr lang="en-US" sz="1600">
                <a:solidFill>
                  <a:srgbClr val="CCCAC2"/>
                </a:solidFill>
                <a:latin typeface="Fira Code"/>
              </a:rPr>
              <a:t>)</a:t>
            </a:r>
          </a:p>
          <a:p>
            <a:pPr>
              <a:lnSpc>
                <a:spcPts val="1696"/>
              </a:lnSpc>
            </a:pPr>
            <a:endParaRPr/>
          </a:p>
          <a:p>
            <a:pPr>
              <a:lnSpc>
                <a:spcPts val="1696"/>
              </a:lnSpc>
            </a:pPr>
            <a:endParaRPr/>
          </a:p>
          <a:p>
            <a:pPr>
              <a:lnSpc>
                <a:spcPts val="1696"/>
              </a:lnSpc>
            </a:pPr>
            <a:r>
              <a:rPr lang="en-US" sz="1600">
                <a:solidFill>
                  <a:srgbClr val="CCCAC2"/>
                </a:solidFill>
                <a:latin typeface="Fira Code"/>
              </a:rPr>
              <a:t>        SCREEN.</a:t>
            </a:r>
            <a:r>
              <a:rPr lang="en-US" sz="1600">
                <a:solidFill>
                  <a:srgbClr val="FFD173"/>
                </a:solidFill>
                <a:latin typeface="Fira Code"/>
              </a:rPr>
              <a:t>blit</a:t>
            </a:r>
            <a:r>
              <a:rPr lang="en-US" sz="1600">
                <a:solidFill>
                  <a:srgbClr val="CCCAC2"/>
                </a:solidFill>
                <a:latin typeface="Fira Code"/>
              </a:rPr>
              <a:t>(MENU_TEXT, MENU_RECT)</a:t>
            </a:r>
          </a:p>
          <a:p>
            <a:pPr>
              <a:lnSpc>
                <a:spcPts val="1696"/>
              </a:lnSpc>
            </a:pPr>
            <a:endParaRPr/>
          </a:p>
          <a:p>
            <a:pPr>
              <a:lnSpc>
                <a:spcPts val="1696"/>
              </a:lnSpc>
            </a:pPr>
            <a:endParaRPr/>
          </a:p>
          <a:p>
            <a:pPr>
              <a:lnSpc>
                <a:spcPts val="1696"/>
              </a:lnSpc>
            </a:pPr>
            <a:r>
              <a:rPr lang="en-US" sz="1600">
                <a:solidFill>
                  <a:srgbClr val="CCCAC2"/>
                </a:solidFill>
                <a:latin typeface="Fira Code"/>
              </a:rPr>
              <a:t>        </a:t>
            </a:r>
            <a:r>
              <a:rPr lang="en-US" sz="1600">
                <a:solidFill>
                  <a:srgbClr val="FFAD66"/>
                </a:solidFill>
                <a:latin typeface="Fira Code"/>
              </a:rPr>
              <a:t>for</a:t>
            </a:r>
            <a:r>
              <a:rPr lang="en-US" sz="1600">
                <a:solidFill>
                  <a:srgbClr val="CCCAC2"/>
                </a:solidFill>
                <a:latin typeface="Fira Code"/>
              </a:rPr>
              <a:t> button </a:t>
            </a:r>
            <a:r>
              <a:rPr lang="en-US" sz="1600">
                <a:solidFill>
                  <a:srgbClr val="FFAD66"/>
                </a:solidFill>
                <a:latin typeface="Fira Code"/>
              </a:rPr>
              <a:t>in</a:t>
            </a:r>
            <a:r>
              <a:rPr lang="en-US" sz="1600">
                <a:solidFill>
                  <a:srgbClr val="CCCAC2"/>
                </a:solidFill>
                <a:latin typeface="Fira Code"/>
              </a:rPr>
              <a:t> [PLAY_BUTTON, OPTIONS_BUTTON, QUIT_BUTTON]:</a:t>
            </a:r>
          </a:p>
          <a:p>
            <a:pPr>
              <a:lnSpc>
                <a:spcPts val="1696"/>
              </a:lnSpc>
            </a:pPr>
            <a:r>
              <a:rPr lang="en-US" sz="1600">
                <a:solidFill>
                  <a:srgbClr val="CCCAC2"/>
                </a:solidFill>
                <a:latin typeface="Fira Code"/>
              </a:rPr>
              <a:t>            button.</a:t>
            </a:r>
            <a:r>
              <a:rPr lang="en-US" sz="1600">
                <a:solidFill>
                  <a:srgbClr val="FFD173"/>
                </a:solidFill>
                <a:latin typeface="Fira Code"/>
              </a:rPr>
              <a:t>changeColor</a:t>
            </a:r>
            <a:r>
              <a:rPr lang="en-US" sz="1600">
                <a:solidFill>
                  <a:srgbClr val="CCCAC2"/>
                </a:solidFill>
                <a:latin typeface="Fira Code"/>
              </a:rPr>
              <a:t>(MENU_MOUSE_POS)</a:t>
            </a:r>
          </a:p>
          <a:p>
            <a:pPr>
              <a:lnSpc>
                <a:spcPts val="1696"/>
              </a:lnSpc>
            </a:pPr>
            <a:r>
              <a:rPr lang="en-US" sz="1600">
                <a:solidFill>
                  <a:srgbClr val="CCCAC2"/>
                </a:solidFill>
                <a:latin typeface="Fira Code"/>
              </a:rPr>
              <a:t>            button.</a:t>
            </a:r>
            <a:r>
              <a:rPr lang="en-US" sz="1600">
                <a:solidFill>
                  <a:srgbClr val="FFD173"/>
                </a:solidFill>
                <a:latin typeface="Fira Code"/>
              </a:rPr>
              <a:t>update</a:t>
            </a:r>
            <a:r>
              <a:rPr lang="en-US" sz="1600">
                <a:solidFill>
                  <a:srgbClr val="CCCAC2"/>
                </a:solidFill>
                <a:latin typeface="Fira Code"/>
              </a:rPr>
              <a:t>(SCREEN)</a:t>
            </a:r>
          </a:p>
          <a:p>
            <a:pPr>
              <a:lnSpc>
                <a:spcPts val="1696"/>
              </a:lnSpc>
            </a:pPr>
            <a:r>
              <a:rPr lang="en-US" sz="1600">
                <a:solidFill>
                  <a:srgbClr val="CCCAC2"/>
                </a:solidFill>
                <a:latin typeface="Fira Code"/>
              </a:rPr>
              <a:t>        </a:t>
            </a:r>
          </a:p>
          <a:p>
            <a:pPr>
              <a:lnSpc>
                <a:spcPts val="1696"/>
              </a:lnSpc>
            </a:pPr>
            <a:r>
              <a:rPr lang="en-US" sz="1600">
                <a:solidFill>
                  <a:srgbClr val="CCCAC2"/>
                </a:solidFill>
                <a:latin typeface="Fira Code"/>
              </a:rPr>
              <a:t>        </a:t>
            </a:r>
            <a:r>
              <a:rPr lang="en-US" sz="1600">
                <a:solidFill>
                  <a:srgbClr val="FFAD66"/>
                </a:solidFill>
                <a:latin typeface="Fira Code"/>
              </a:rPr>
              <a:t>for</a:t>
            </a:r>
            <a:r>
              <a:rPr lang="en-US" sz="1600">
                <a:solidFill>
                  <a:srgbClr val="CCCAC2"/>
                </a:solidFill>
                <a:latin typeface="Fira Code"/>
              </a:rPr>
              <a:t> event </a:t>
            </a:r>
            <a:r>
              <a:rPr lang="en-US" sz="1600">
                <a:solidFill>
                  <a:srgbClr val="FFAD66"/>
                </a:solidFill>
                <a:latin typeface="Fira Code"/>
              </a:rPr>
              <a:t>in</a:t>
            </a:r>
            <a:r>
              <a:rPr lang="en-US" sz="1600">
                <a:solidFill>
                  <a:srgbClr val="CCCAC2"/>
                </a:solidFill>
                <a:latin typeface="Fira Code"/>
              </a:rPr>
              <a:t> </a:t>
            </a:r>
            <a:r>
              <a:rPr lang="en-US" sz="1600">
                <a:solidFill>
                  <a:srgbClr val="73D0FF"/>
                </a:solidFill>
                <a:latin typeface="Fira Code"/>
              </a:rPr>
              <a:t>pygame</a:t>
            </a:r>
            <a:r>
              <a:rPr lang="en-US" sz="1600">
                <a:solidFill>
                  <a:srgbClr val="CCCAC2"/>
                </a:solidFill>
                <a:latin typeface="Fira Code"/>
              </a:rPr>
              <a:t>.</a:t>
            </a:r>
            <a:r>
              <a:rPr lang="en-US" sz="1600">
                <a:solidFill>
                  <a:srgbClr val="73D0FF"/>
                </a:solidFill>
                <a:latin typeface="Fira Code"/>
              </a:rPr>
              <a:t>event</a:t>
            </a:r>
            <a:r>
              <a:rPr lang="en-US" sz="1600">
                <a:solidFill>
                  <a:srgbClr val="CCCAC2"/>
                </a:solidFill>
                <a:latin typeface="Fira Code"/>
              </a:rPr>
              <a:t>.</a:t>
            </a:r>
            <a:r>
              <a:rPr lang="en-US" sz="1600">
                <a:solidFill>
                  <a:srgbClr val="FFD173"/>
                </a:solidFill>
                <a:latin typeface="Fira Code"/>
              </a:rPr>
              <a:t>get</a:t>
            </a:r>
            <a:r>
              <a:rPr lang="en-US" sz="1600">
                <a:solidFill>
                  <a:srgbClr val="CCCAC2"/>
                </a:solidFill>
                <a:latin typeface="Fira Code"/>
              </a:rPr>
              <a:t>():</a:t>
            </a:r>
          </a:p>
          <a:p>
            <a:pPr>
              <a:lnSpc>
                <a:spcPts val="1696"/>
              </a:lnSpc>
            </a:pPr>
            <a:r>
              <a:rPr lang="en-US" sz="1600">
                <a:solidFill>
                  <a:srgbClr val="CCCAC2"/>
                </a:solidFill>
                <a:latin typeface="Fira Code"/>
              </a:rPr>
              <a:t>            </a:t>
            </a:r>
            <a:r>
              <a:rPr lang="en-US" sz="1600">
                <a:solidFill>
                  <a:srgbClr val="FFAD66"/>
                </a:solidFill>
                <a:latin typeface="Fira Code"/>
              </a:rPr>
              <a:t>if</a:t>
            </a:r>
            <a:r>
              <a:rPr lang="en-US" sz="1600">
                <a:solidFill>
                  <a:srgbClr val="CCCAC2"/>
                </a:solidFill>
                <a:latin typeface="Fira Code"/>
              </a:rPr>
              <a:t> event.type </a:t>
            </a:r>
            <a:r>
              <a:rPr lang="en-US" sz="1600">
                <a:solidFill>
                  <a:srgbClr val="F29E74"/>
                </a:solidFill>
                <a:latin typeface="Fira Code"/>
              </a:rPr>
              <a:t>==</a:t>
            </a:r>
            <a:r>
              <a:rPr lang="en-US" sz="1600">
                <a:solidFill>
                  <a:srgbClr val="CCCAC2"/>
                </a:solidFill>
                <a:latin typeface="Fira Code"/>
              </a:rPr>
              <a:t> </a:t>
            </a:r>
            <a:r>
              <a:rPr lang="en-US" sz="1600">
                <a:solidFill>
                  <a:srgbClr val="73D0FF"/>
                </a:solidFill>
                <a:latin typeface="Fira Code"/>
              </a:rPr>
              <a:t>pygame</a:t>
            </a:r>
            <a:r>
              <a:rPr lang="en-US" sz="1600">
                <a:solidFill>
                  <a:srgbClr val="CCCAC2"/>
                </a:solidFill>
                <a:latin typeface="Fira Code"/>
              </a:rPr>
              <a:t>.QUIT:</a:t>
            </a:r>
          </a:p>
          <a:p>
            <a:pPr>
              <a:lnSpc>
                <a:spcPts val="1696"/>
              </a:lnSpc>
            </a:pPr>
            <a:r>
              <a:rPr lang="en-US" sz="1600">
                <a:solidFill>
                  <a:srgbClr val="CCCAC2"/>
                </a:solidFill>
                <a:latin typeface="Fira Code"/>
              </a:rPr>
              <a:t>                </a:t>
            </a:r>
            <a:r>
              <a:rPr lang="en-US" sz="1600">
                <a:solidFill>
                  <a:srgbClr val="73D0FF"/>
                </a:solidFill>
                <a:latin typeface="Fira Code"/>
              </a:rPr>
              <a:t>pygame</a:t>
            </a:r>
            <a:r>
              <a:rPr lang="en-US" sz="1600">
                <a:solidFill>
                  <a:srgbClr val="CCCAC2"/>
                </a:solidFill>
                <a:latin typeface="Fira Code"/>
              </a:rPr>
              <a:t>.</a:t>
            </a:r>
            <a:r>
              <a:rPr lang="en-US" sz="1600">
                <a:solidFill>
                  <a:srgbClr val="FFD173"/>
                </a:solidFill>
                <a:latin typeface="Fira Code"/>
              </a:rPr>
              <a:t>quit</a:t>
            </a:r>
            <a:r>
              <a:rPr lang="en-US" sz="1600">
                <a:solidFill>
                  <a:srgbClr val="CCCAC2"/>
                </a:solidFill>
                <a:latin typeface="Fira Code"/>
              </a:rPr>
              <a:t>()</a:t>
            </a:r>
          </a:p>
          <a:p>
            <a:pPr>
              <a:lnSpc>
                <a:spcPts val="1696"/>
              </a:lnSpc>
            </a:pPr>
            <a:r>
              <a:rPr lang="en-US" sz="1600">
                <a:solidFill>
                  <a:srgbClr val="CCCAC2"/>
                </a:solidFill>
                <a:latin typeface="Fira Code"/>
              </a:rPr>
              <a:t>                </a:t>
            </a:r>
            <a:r>
              <a:rPr lang="en-US" sz="1600">
                <a:solidFill>
                  <a:srgbClr val="73D0FF"/>
                </a:solidFill>
                <a:latin typeface="Fira Code"/>
              </a:rPr>
              <a:t>sys</a:t>
            </a:r>
            <a:r>
              <a:rPr lang="en-US" sz="1600">
                <a:solidFill>
                  <a:srgbClr val="CCCAC2"/>
                </a:solidFill>
                <a:latin typeface="Fira Code"/>
              </a:rPr>
              <a:t>.</a:t>
            </a:r>
            <a:r>
              <a:rPr lang="en-US" sz="1600">
                <a:solidFill>
                  <a:srgbClr val="FFD173"/>
                </a:solidFill>
                <a:latin typeface="Fira Code"/>
              </a:rPr>
              <a:t>exit</a:t>
            </a:r>
            <a:r>
              <a:rPr lang="en-US" sz="1600">
                <a:solidFill>
                  <a:srgbClr val="CCCAC2"/>
                </a:solidFill>
                <a:latin typeface="Fira Code"/>
              </a:rPr>
              <a:t>()</a:t>
            </a:r>
          </a:p>
          <a:p>
            <a:pPr>
              <a:lnSpc>
                <a:spcPts val="1696"/>
              </a:lnSpc>
            </a:pPr>
            <a:r>
              <a:rPr lang="en-US" sz="1600">
                <a:solidFill>
                  <a:srgbClr val="CCCAC2"/>
                </a:solidFill>
                <a:latin typeface="Fira Code"/>
              </a:rPr>
              <a:t>            </a:t>
            </a:r>
            <a:r>
              <a:rPr lang="en-US" sz="1600">
                <a:solidFill>
                  <a:srgbClr val="FFAD66"/>
                </a:solidFill>
                <a:latin typeface="Fira Code"/>
              </a:rPr>
              <a:t>if</a:t>
            </a:r>
            <a:r>
              <a:rPr lang="en-US" sz="1600">
                <a:solidFill>
                  <a:srgbClr val="CCCAC2"/>
                </a:solidFill>
                <a:latin typeface="Fira Code"/>
              </a:rPr>
              <a:t> event.type </a:t>
            </a:r>
            <a:r>
              <a:rPr lang="en-US" sz="1600">
                <a:solidFill>
                  <a:srgbClr val="F29E74"/>
                </a:solidFill>
                <a:latin typeface="Fira Code"/>
              </a:rPr>
              <a:t>==</a:t>
            </a:r>
            <a:r>
              <a:rPr lang="en-US" sz="1600">
                <a:solidFill>
                  <a:srgbClr val="CCCAC2"/>
                </a:solidFill>
                <a:latin typeface="Fira Code"/>
              </a:rPr>
              <a:t> </a:t>
            </a:r>
            <a:r>
              <a:rPr lang="en-US" sz="1600">
                <a:solidFill>
                  <a:srgbClr val="73D0FF"/>
                </a:solidFill>
                <a:latin typeface="Fira Code"/>
              </a:rPr>
              <a:t>pygame</a:t>
            </a:r>
            <a:r>
              <a:rPr lang="en-US" sz="1600">
                <a:solidFill>
                  <a:srgbClr val="CCCAC2"/>
                </a:solidFill>
                <a:latin typeface="Fira Code"/>
              </a:rPr>
              <a:t>.MOUSEBUTTONDOWN:</a:t>
            </a:r>
          </a:p>
          <a:p>
            <a:pPr>
              <a:lnSpc>
                <a:spcPts val="1696"/>
              </a:lnSpc>
            </a:pPr>
            <a:r>
              <a:rPr lang="en-US" sz="1600">
                <a:solidFill>
                  <a:srgbClr val="CCCAC2"/>
                </a:solidFill>
                <a:latin typeface="Fira Code"/>
              </a:rPr>
              <a:t>                </a:t>
            </a:r>
            <a:r>
              <a:rPr lang="en-US" sz="1600">
                <a:solidFill>
                  <a:srgbClr val="FFAD66"/>
                </a:solidFill>
                <a:latin typeface="Fira Code"/>
              </a:rPr>
              <a:t>if</a:t>
            </a:r>
            <a:r>
              <a:rPr lang="en-US" sz="1600">
                <a:solidFill>
                  <a:srgbClr val="CCCAC2"/>
                </a:solidFill>
                <a:latin typeface="Fira Code"/>
              </a:rPr>
              <a:t> PLAY_BUTTON.</a:t>
            </a:r>
            <a:r>
              <a:rPr lang="en-US" sz="1600">
                <a:solidFill>
                  <a:srgbClr val="FFD173"/>
                </a:solidFill>
                <a:latin typeface="Fira Code"/>
              </a:rPr>
              <a:t>checkForInput</a:t>
            </a:r>
            <a:r>
              <a:rPr lang="en-US" sz="1600">
                <a:solidFill>
                  <a:srgbClr val="CCCAC2"/>
                </a:solidFill>
                <a:latin typeface="Fira Code"/>
              </a:rPr>
              <a:t>(MENU_MOUSE_POS):</a:t>
            </a:r>
          </a:p>
          <a:p>
            <a:pPr>
              <a:lnSpc>
                <a:spcPts val="1696"/>
              </a:lnSpc>
            </a:pPr>
            <a:r>
              <a:rPr lang="en-US" sz="1600">
                <a:solidFill>
                  <a:srgbClr val="CCCAC2"/>
                </a:solidFill>
                <a:latin typeface="Fira Code"/>
              </a:rPr>
              <a:t>                    </a:t>
            </a:r>
            <a:r>
              <a:rPr lang="en-US" sz="1600">
                <a:solidFill>
                  <a:srgbClr val="FFD173"/>
                </a:solidFill>
                <a:latin typeface="Fira Code"/>
              </a:rPr>
              <a:t>play</a:t>
            </a:r>
            <a:r>
              <a:rPr lang="en-US" sz="1600">
                <a:solidFill>
                  <a:srgbClr val="CCCAC2"/>
                </a:solidFill>
                <a:latin typeface="Fira Code"/>
              </a:rPr>
              <a:t>()</a:t>
            </a:r>
          </a:p>
          <a:p>
            <a:pPr>
              <a:lnSpc>
                <a:spcPts val="1696"/>
              </a:lnSpc>
            </a:pPr>
            <a:r>
              <a:rPr lang="en-US" sz="1600">
                <a:solidFill>
                  <a:srgbClr val="CCCAC2"/>
                </a:solidFill>
                <a:latin typeface="Fira Code"/>
              </a:rPr>
              <a:t>                </a:t>
            </a:r>
            <a:r>
              <a:rPr lang="en-US" sz="1600">
                <a:solidFill>
                  <a:srgbClr val="FFAD66"/>
                </a:solidFill>
                <a:latin typeface="Fira Code"/>
              </a:rPr>
              <a:t>if</a:t>
            </a:r>
            <a:r>
              <a:rPr lang="en-US" sz="1600">
                <a:solidFill>
                  <a:srgbClr val="CCCAC2"/>
                </a:solidFill>
                <a:latin typeface="Fira Code"/>
              </a:rPr>
              <a:t> OPTIONS_BUTTON.</a:t>
            </a:r>
            <a:r>
              <a:rPr lang="en-US" sz="1600">
                <a:solidFill>
                  <a:srgbClr val="FFD173"/>
                </a:solidFill>
                <a:latin typeface="Fira Code"/>
              </a:rPr>
              <a:t>checkForInput</a:t>
            </a:r>
            <a:r>
              <a:rPr lang="en-US" sz="1600">
                <a:solidFill>
                  <a:srgbClr val="CCCAC2"/>
                </a:solidFill>
                <a:latin typeface="Fira Code"/>
              </a:rPr>
              <a:t>(MENU_MOUSE_POS):</a:t>
            </a:r>
          </a:p>
          <a:p>
            <a:pPr>
              <a:lnSpc>
                <a:spcPts val="1696"/>
              </a:lnSpc>
            </a:pPr>
            <a:r>
              <a:rPr lang="en-US" sz="1600">
                <a:solidFill>
                  <a:srgbClr val="CCCAC2"/>
                </a:solidFill>
                <a:latin typeface="Fira Code"/>
              </a:rPr>
              <a:t>                    </a:t>
            </a:r>
            <a:r>
              <a:rPr lang="en-US" sz="1600">
                <a:solidFill>
                  <a:srgbClr val="FFD173"/>
                </a:solidFill>
                <a:latin typeface="Fira Code"/>
              </a:rPr>
              <a:t>options</a:t>
            </a:r>
            <a:r>
              <a:rPr lang="en-US" sz="1600">
                <a:solidFill>
                  <a:srgbClr val="CCCAC2"/>
                </a:solidFill>
                <a:latin typeface="Fira Code"/>
              </a:rPr>
              <a:t>()</a:t>
            </a:r>
          </a:p>
          <a:p>
            <a:pPr>
              <a:lnSpc>
                <a:spcPts val="1696"/>
              </a:lnSpc>
            </a:pPr>
            <a:r>
              <a:rPr lang="en-US" sz="1600">
                <a:solidFill>
                  <a:srgbClr val="CCCAC2"/>
                </a:solidFill>
                <a:latin typeface="Fira Code"/>
              </a:rPr>
              <a:t>                </a:t>
            </a:r>
            <a:r>
              <a:rPr lang="en-US" sz="1600">
                <a:solidFill>
                  <a:srgbClr val="FFAD66"/>
                </a:solidFill>
                <a:latin typeface="Fira Code"/>
              </a:rPr>
              <a:t>if</a:t>
            </a:r>
            <a:r>
              <a:rPr lang="en-US" sz="1600">
                <a:solidFill>
                  <a:srgbClr val="CCCAC2"/>
                </a:solidFill>
                <a:latin typeface="Fira Code"/>
              </a:rPr>
              <a:t> QUIT_BUTTON.</a:t>
            </a:r>
            <a:r>
              <a:rPr lang="en-US" sz="1600">
                <a:solidFill>
                  <a:srgbClr val="FFD173"/>
                </a:solidFill>
                <a:latin typeface="Fira Code"/>
              </a:rPr>
              <a:t>checkForInput</a:t>
            </a:r>
            <a:r>
              <a:rPr lang="en-US" sz="1600">
                <a:solidFill>
                  <a:srgbClr val="CCCAC2"/>
                </a:solidFill>
                <a:latin typeface="Fira Code"/>
              </a:rPr>
              <a:t>(MENU_MOUSE_POS):</a:t>
            </a:r>
          </a:p>
          <a:p>
            <a:pPr>
              <a:lnSpc>
                <a:spcPts val="1696"/>
              </a:lnSpc>
            </a:pPr>
            <a:r>
              <a:rPr lang="en-US" sz="1600">
                <a:solidFill>
                  <a:srgbClr val="CCCAC2"/>
                </a:solidFill>
                <a:latin typeface="Fira Code"/>
              </a:rPr>
              <a:t>                    </a:t>
            </a:r>
            <a:r>
              <a:rPr lang="en-US" sz="1600">
                <a:solidFill>
                  <a:srgbClr val="73D0FF"/>
                </a:solidFill>
                <a:latin typeface="Fira Code"/>
              </a:rPr>
              <a:t>pygame</a:t>
            </a:r>
            <a:r>
              <a:rPr lang="en-US" sz="1600">
                <a:solidFill>
                  <a:srgbClr val="CCCAC2"/>
                </a:solidFill>
                <a:latin typeface="Fira Code"/>
              </a:rPr>
              <a:t>.</a:t>
            </a:r>
            <a:r>
              <a:rPr lang="en-US" sz="1600">
                <a:solidFill>
                  <a:srgbClr val="FFD173"/>
                </a:solidFill>
                <a:latin typeface="Fira Code"/>
              </a:rPr>
              <a:t>quit</a:t>
            </a:r>
            <a:r>
              <a:rPr lang="en-US" sz="1600">
                <a:solidFill>
                  <a:srgbClr val="CCCAC2"/>
                </a:solidFill>
                <a:latin typeface="Fira Code"/>
              </a:rPr>
              <a:t>()</a:t>
            </a:r>
          </a:p>
          <a:p>
            <a:pPr>
              <a:lnSpc>
                <a:spcPts val="1696"/>
              </a:lnSpc>
            </a:pPr>
            <a:r>
              <a:rPr lang="en-US" sz="1600">
                <a:solidFill>
                  <a:srgbClr val="CCCAC2"/>
                </a:solidFill>
                <a:latin typeface="Fira Code"/>
              </a:rPr>
              <a:t>                    </a:t>
            </a:r>
            <a:r>
              <a:rPr lang="en-US" sz="1600">
                <a:solidFill>
                  <a:srgbClr val="73D0FF"/>
                </a:solidFill>
                <a:latin typeface="Fira Code"/>
              </a:rPr>
              <a:t>sys</a:t>
            </a:r>
            <a:r>
              <a:rPr lang="en-US" sz="1600">
                <a:solidFill>
                  <a:srgbClr val="CCCAC2"/>
                </a:solidFill>
                <a:latin typeface="Fira Code"/>
              </a:rPr>
              <a:t>.</a:t>
            </a:r>
            <a:r>
              <a:rPr lang="en-US" sz="1600">
                <a:solidFill>
                  <a:srgbClr val="FFD173"/>
                </a:solidFill>
                <a:latin typeface="Fira Code"/>
              </a:rPr>
              <a:t>exit</a:t>
            </a:r>
            <a:r>
              <a:rPr lang="en-US" sz="1600">
                <a:solidFill>
                  <a:srgbClr val="CCCAC2"/>
                </a:solidFill>
                <a:latin typeface="Fira Code"/>
              </a:rPr>
              <a:t>()</a:t>
            </a:r>
          </a:p>
          <a:p>
            <a:pPr>
              <a:lnSpc>
                <a:spcPts val="1696"/>
              </a:lnSpc>
            </a:pPr>
            <a:endParaRPr/>
          </a:p>
          <a:p>
            <a:pPr>
              <a:lnSpc>
                <a:spcPts val="1696"/>
              </a:lnSpc>
            </a:pPr>
            <a:endParaRPr/>
          </a:p>
          <a:p>
            <a:pPr>
              <a:lnSpc>
                <a:spcPts val="1696"/>
              </a:lnSpc>
            </a:pPr>
            <a:r>
              <a:rPr lang="en-US" sz="1600">
                <a:solidFill>
                  <a:srgbClr val="CCCAC2"/>
                </a:solidFill>
                <a:latin typeface="Fira Code"/>
              </a:rPr>
              <a:t>        </a:t>
            </a:r>
            <a:r>
              <a:rPr lang="en-US" sz="1600">
                <a:solidFill>
                  <a:srgbClr val="73D0FF"/>
                </a:solidFill>
                <a:latin typeface="Fira Code"/>
              </a:rPr>
              <a:t>pygame</a:t>
            </a:r>
            <a:r>
              <a:rPr lang="en-US" sz="1600">
                <a:solidFill>
                  <a:srgbClr val="CCCAC2"/>
                </a:solidFill>
                <a:latin typeface="Fira Code"/>
              </a:rPr>
              <a:t>.</a:t>
            </a:r>
            <a:r>
              <a:rPr lang="en-US" sz="1600">
                <a:solidFill>
                  <a:srgbClr val="73D0FF"/>
                </a:solidFill>
                <a:latin typeface="Fira Code"/>
              </a:rPr>
              <a:t>display</a:t>
            </a:r>
            <a:r>
              <a:rPr lang="en-US" sz="1600">
                <a:solidFill>
                  <a:srgbClr val="CCCAC2"/>
                </a:solidFill>
                <a:latin typeface="Fira Code"/>
              </a:rPr>
              <a:t>.</a:t>
            </a:r>
            <a:r>
              <a:rPr lang="en-US" sz="1600">
                <a:solidFill>
                  <a:srgbClr val="FFD173"/>
                </a:solidFill>
                <a:latin typeface="Fira Code"/>
              </a:rPr>
              <a:t>update</a:t>
            </a:r>
            <a:r>
              <a:rPr lang="en-US" sz="1600">
                <a:solidFill>
                  <a:srgbClr val="CCCAC2"/>
                </a:solidFill>
                <a:latin typeface="Fira Code"/>
              </a:rPr>
              <a:t>()</a:t>
            </a:r>
          </a:p>
        </p:txBody>
      </p:sp>
    </p:spTree>
  </p:cSld>
  <p:clrMapOvr>
    <a:masterClrMapping/>
  </p:clrMapOvr>
  <p:transition>
    <p:whee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1019</Words>
  <Application>Microsoft Office PowerPoint</Application>
  <PresentationFormat>Custom</PresentationFormat>
  <Paragraphs>216</Paragraphs>
  <Slides>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Arial</vt:lpstr>
      <vt:lpstr>Inter Bold</vt:lpstr>
      <vt:lpstr>Poppins Bold</vt:lpstr>
      <vt:lpstr>Poppins</vt:lpstr>
      <vt:lpstr>Inter</vt:lpstr>
      <vt:lpstr>Canva Sans Bold</vt:lpstr>
      <vt:lpstr>Canva Sans</vt:lpstr>
      <vt:lpstr>Garet Bold</vt:lpstr>
      <vt:lpstr>Oswald Bold</vt:lpstr>
      <vt:lpstr>Oswald</vt:lpstr>
      <vt:lpstr>Calibri</vt:lpstr>
      <vt:lpstr>Fira Code</vt:lpstr>
      <vt:lpstr>Fira Code Italics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Hangman Presentation</dc:title>
  <cp:lastModifiedBy>HP</cp:lastModifiedBy>
  <cp:revision>4</cp:revision>
  <dcterms:created xsi:type="dcterms:W3CDTF">2006-08-16T00:00:00Z</dcterms:created>
  <dcterms:modified xsi:type="dcterms:W3CDTF">2023-04-30T13:45:16Z</dcterms:modified>
  <dc:identifier>DAFhkt-JOo0</dc:identifier>
</cp:coreProperties>
</file>